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97" r:id="rId6"/>
    <p:sldId id="300" r:id="rId7"/>
    <p:sldId id="385" r:id="rId8"/>
    <p:sldId id="315" r:id="rId9"/>
    <p:sldId id="318" r:id="rId10"/>
    <p:sldId id="353" r:id="rId11"/>
  </p:sldIdLst>
  <p:sldSz cx="9144000" cy="5143500" type="screen16x9"/>
  <p:notesSz cx="6858000" cy="9144000"/>
  <p:custDataLst>
    <p:tags r:id="rId1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543"/>
    <a:srgbClr val="68AD28"/>
    <a:srgbClr val="D70032"/>
    <a:srgbClr val="83BB5C"/>
    <a:srgbClr val="E66C99"/>
    <a:srgbClr val="2F90D1"/>
    <a:srgbClr val="019785"/>
    <a:srgbClr val="EF8930"/>
    <a:srgbClr val="0D6DD2"/>
    <a:srgbClr val="FB6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D0660C-27D2-481D-B281-9CDF7BF2246F}">
  <a:tblStyle styleId="{86D0660C-27D2-481D-B281-9CDF7BF2246F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 autoAdjust="0"/>
    <p:restoredTop sz="93910" autoAdjust="0"/>
  </p:normalViewPr>
  <p:slideViewPr>
    <p:cSldViewPr snapToGrid="0" snapToObjects="1">
      <p:cViewPr varScale="1">
        <p:scale>
          <a:sx n="122" d="100"/>
          <a:sy n="122" d="100"/>
        </p:scale>
        <p:origin x="47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550"/>
    </p:cViewPr>
  </p:sorterViewPr>
  <p:notesViewPr>
    <p:cSldViewPr snapToGrid="0" snapToObjects="1">
      <p:cViewPr varScale="1">
        <p:scale>
          <a:sx n="114" d="100"/>
          <a:sy n="114" d="100"/>
        </p:scale>
        <p:origin x="-444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8E0848-393C-4E1A-AEA6-0BAA2E592BD1}" type="doc">
      <dgm:prSet loTypeId="urn:microsoft.com/office/officeart/2005/8/layout/arrow2" loCatId="process" qsTypeId="urn:microsoft.com/office/officeart/2005/8/quickstyle/simple1" qsCatId="simple" csTypeId="urn:microsoft.com/office/officeart/2005/8/colors/colorful5" csCatId="colorful" phldr="1"/>
      <dgm:spPr/>
    </dgm:pt>
    <dgm:pt modelId="{028F4351-C1F1-4767-99FB-414DA94608B8}">
      <dgm:prSet phldrT="[Testo]"/>
      <dgm:spPr/>
      <dgm:t>
        <a:bodyPr/>
        <a:lstStyle/>
        <a:p>
          <a:pPr algn="ctr"/>
          <a:endParaRPr lang="it-IT" dirty="0"/>
        </a:p>
      </dgm:t>
    </dgm:pt>
    <dgm:pt modelId="{819D9156-F012-4699-AC76-0A2F195D56F0}" type="sibTrans" cxnId="{602BEE09-FA11-4666-9E43-9011FFC70A6F}">
      <dgm:prSet/>
      <dgm:spPr/>
      <dgm:t>
        <a:bodyPr/>
        <a:lstStyle/>
        <a:p>
          <a:endParaRPr lang="it-IT"/>
        </a:p>
      </dgm:t>
    </dgm:pt>
    <dgm:pt modelId="{55BEEE70-2AE6-4351-B54C-12AE7B11F457}" type="parTrans" cxnId="{602BEE09-FA11-4666-9E43-9011FFC70A6F}">
      <dgm:prSet/>
      <dgm:spPr/>
      <dgm:t>
        <a:bodyPr/>
        <a:lstStyle/>
        <a:p>
          <a:endParaRPr lang="it-IT"/>
        </a:p>
      </dgm:t>
    </dgm:pt>
    <dgm:pt modelId="{69C6C8D5-01F3-4D0F-A063-84D0D431C337}">
      <dgm:prSet phldrT="[Testo]" custT="1"/>
      <dgm:spPr/>
      <dgm:t>
        <a:bodyPr/>
        <a:lstStyle/>
        <a:p>
          <a:pPr algn="l"/>
          <a:endParaRPr lang="it-IT" sz="1200" dirty="0">
            <a:solidFill>
              <a:srgbClr val="1C4543"/>
            </a:solidFill>
          </a:endParaRPr>
        </a:p>
      </dgm:t>
    </dgm:pt>
    <dgm:pt modelId="{7C77227B-0E2B-4FC7-9B46-44A163F003C0}" type="sibTrans" cxnId="{E4EE149F-D0D3-43A3-97AA-481C10ABF400}">
      <dgm:prSet/>
      <dgm:spPr/>
      <dgm:t>
        <a:bodyPr/>
        <a:lstStyle/>
        <a:p>
          <a:endParaRPr lang="it-IT"/>
        </a:p>
      </dgm:t>
    </dgm:pt>
    <dgm:pt modelId="{2E0CA892-C8EA-4791-BC47-B6FB1B9934B9}" type="parTrans" cxnId="{E4EE149F-D0D3-43A3-97AA-481C10ABF400}">
      <dgm:prSet/>
      <dgm:spPr/>
      <dgm:t>
        <a:bodyPr/>
        <a:lstStyle/>
        <a:p>
          <a:endParaRPr lang="it-IT"/>
        </a:p>
      </dgm:t>
    </dgm:pt>
    <dgm:pt modelId="{0F40F8F2-B6AA-470C-8CF6-D1252787A6A5}">
      <dgm:prSet phldrT="[Testo]"/>
      <dgm:spPr/>
      <dgm:t>
        <a:bodyPr/>
        <a:lstStyle/>
        <a:p>
          <a:pPr algn="ctr"/>
          <a:endParaRPr lang="it-IT" dirty="0"/>
        </a:p>
      </dgm:t>
    </dgm:pt>
    <dgm:pt modelId="{8715376A-D477-49D8-B955-171A0BC15071}" type="sibTrans" cxnId="{6C42DBB1-E1C9-49D8-9296-4786D30710FF}">
      <dgm:prSet/>
      <dgm:spPr/>
      <dgm:t>
        <a:bodyPr/>
        <a:lstStyle/>
        <a:p>
          <a:endParaRPr lang="it-IT"/>
        </a:p>
      </dgm:t>
    </dgm:pt>
    <dgm:pt modelId="{2EA8A5D4-4245-4CB8-B65E-BF6A81BC1300}" type="parTrans" cxnId="{6C42DBB1-E1C9-49D8-9296-4786D30710FF}">
      <dgm:prSet/>
      <dgm:spPr/>
      <dgm:t>
        <a:bodyPr/>
        <a:lstStyle/>
        <a:p>
          <a:endParaRPr lang="it-IT"/>
        </a:p>
      </dgm:t>
    </dgm:pt>
    <dgm:pt modelId="{00497A82-E377-49FC-8A24-2EE1ECA051CE}" type="pres">
      <dgm:prSet presAssocID="{7F8E0848-393C-4E1A-AEA6-0BAA2E592BD1}" presName="arrowDiagram" presStyleCnt="0">
        <dgm:presLayoutVars>
          <dgm:chMax val="5"/>
          <dgm:dir/>
          <dgm:resizeHandles val="exact"/>
        </dgm:presLayoutVars>
      </dgm:prSet>
      <dgm:spPr/>
    </dgm:pt>
    <dgm:pt modelId="{40D4F5A3-37A3-423B-A600-849AF801F5ED}" type="pres">
      <dgm:prSet presAssocID="{7F8E0848-393C-4E1A-AEA6-0BAA2E592BD1}" presName="arrow" presStyleLbl="bgShp" presStyleIdx="0" presStyleCnt="1" custScaleX="150388" custLinFactNeighborX="10633" custLinFactNeighborY="4263"/>
      <dgm:spPr>
        <a:solidFill>
          <a:schemeClr val="bg1">
            <a:lumMod val="75000"/>
          </a:schemeClr>
        </a:solidFill>
      </dgm:spPr>
    </dgm:pt>
    <dgm:pt modelId="{7644B697-364C-4935-8427-9989842A6F9E}" type="pres">
      <dgm:prSet presAssocID="{7F8E0848-393C-4E1A-AEA6-0BAA2E592BD1}" presName="arrowDiagram3" presStyleCnt="0"/>
      <dgm:spPr/>
    </dgm:pt>
    <dgm:pt modelId="{8D89BBAD-B17A-4D5E-B14F-DA86FD7C7994}" type="pres">
      <dgm:prSet presAssocID="{028F4351-C1F1-4767-99FB-414DA94608B8}" presName="bullet3a" presStyleLbl="node1" presStyleIdx="0" presStyleCnt="3" custLinFactX="-200000" custLinFactNeighborX="-226906" custLinFactNeighborY="-13525"/>
      <dgm:spPr>
        <a:solidFill>
          <a:srgbClr val="68AD28"/>
        </a:solidFill>
        <a:ln>
          <a:noFill/>
        </a:ln>
      </dgm:spPr>
    </dgm:pt>
    <dgm:pt modelId="{4AC711BD-C82A-41BD-8147-25BAAB9D5CDE}" type="pres">
      <dgm:prSet presAssocID="{028F4351-C1F1-4767-99FB-414DA94608B8}" presName="textBox3a" presStyleLbl="revTx" presStyleIdx="0" presStyleCnt="3" custScaleY="46231" custLinFactY="-12102" custLinFactNeighborX="-94301" custLinFactNeighborY="-10000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31B362D-80F9-42FB-8E00-81B200E5E776}" type="pres">
      <dgm:prSet presAssocID="{69C6C8D5-01F3-4D0F-A063-84D0D431C337}" presName="bullet3b" presStyleLbl="node1" presStyleIdx="1" presStyleCnt="3" custLinFactX="689" custLinFactNeighborX="100000" custLinFactNeighborY="-6940"/>
      <dgm:spPr>
        <a:solidFill>
          <a:srgbClr val="68AD28"/>
        </a:solidFill>
        <a:ln>
          <a:noFill/>
        </a:ln>
      </dgm:spPr>
    </dgm:pt>
    <dgm:pt modelId="{0D68BD08-3B78-4825-A9D9-90E015FD5086}" type="pres">
      <dgm:prSet presAssocID="{69C6C8D5-01F3-4D0F-A063-84D0D431C337}" presName="textBox3b" presStyleLbl="revTx" presStyleIdx="1" presStyleCnt="3" custScaleY="25166" custLinFactY="-15203" custLinFactNeighborX="16834" custLinFactNeighborY="-10000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CEE5156-01ED-419E-9466-33F962D7A699}" type="pres">
      <dgm:prSet presAssocID="{0F40F8F2-B6AA-470C-8CF6-D1252787A6A5}" presName="bullet3c" presStyleLbl="node1" presStyleIdx="2" presStyleCnt="3" custLinFactX="111292" custLinFactNeighborX="200000" custLinFactNeighborY="1588"/>
      <dgm:spPr>
        <a:solidFill>
          <a:srgbClr val="68AD28"/>
        </a:solidFill>
        <a:ln>
          <a:noFill/>
        </a:ln>
      </dgm:spPr>
    </dgm:pt>
    <dgm:pt modelId="{0E197C9E-1720-4C06-B6A9-E418292D818D}" type="pres">
      <dgm:prSet presAssocID="{0F40F8F2-B6AA-470C-8CF6-D1252787A6A5}" presName="textBox3c" presStyleLbl="revTx" presStyleIdx="2" presStyleCnt="3" custScaleY="20874" custLinFactNeighborX="89147" custLinFactNeighborY="-80278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DF49BB8-FA84-AF4B-8B3B-E66227BACCBF}" type="presOf" srcId="{0F40F8F2-B6AA-470C-8CF6-D1252787A6A5}" destId="{0E197C9E-1720-4C06-B6A9-E418292D818D}" srcOrd="0" destOrd="0" presId="urn:microsoft.com/office/officeart/2005/8/layout/arrow2"/>
    <dgm:cxn modelId="{19F13425-292E-BB4C-B447-17BDBD83CC84}" type="presOf" srcId="{69C6C8D5-01F3-4D0F-A063-84D0D431C337}" destId="{0D68BD08-3B78-4825-A9D9-90E015FD5086}" srcOrd="0" destOrd="0" presId="urn:microsoft.com/office/officeart/2005/8/layout/arrow2"/>
    <dgm:cxn modelId="{E4EE149F-D0D3-43A3-97AA-481C10ABF400}" srcId="{7F8E0848-393C-4E1A-AEA6-0BAA2E592BD1}" destId="{69C6C8D5-01F3-4D0F-A063-84D0D431C337}" srcOrd="1" destOrd="0" parTransId="{2E0CA892-C8EA-4791-BC47-B6FB1B9934B9}" sibTransId="{7C77227B-0E2B-4FC7-9B46-44A163F003C0}"/>
    <dgm:cxn modelId="{47D197B9-8CEB-674D-BFB2-0F11798F9F73}" type="presOf" srcId="{7F8E0848-393C-4E1A-AEA6-0BAA2E592BD1}" destId="{00497A82-E377-49FC-8A24-2EE1ECA051CE}" srcOrd="0" destOrd="0" presId="urn:microsoft.com/office/officeart/2005/8/layout/arrow2"/>
    <dgm:cxn modelId="{602BEE09-FA11-4666-9E43-9011FFC70A6F}" srcId="{7F8E0848-393C-4E1A-AEA6-0BAA2E592BD1}" destId="{028F4351-C1F1-4767-99FB-414DA94608B8}" srcOrd="0" destOrd="0" parTransId="{55BEEE70-2AE6-4351-B54C-12AE7B11F457}" sibTransId="{819D9156-F012-4699-AC76-0A2F195D56F0}"/>
    <dgm:cxn modelId="{6C42DBB1-E1C9-49D8-9296-4786D30710FF}" srcId="{7F8E0848-393C-4E1A-AEA6-0BAA2E592BD1}" destId="{0F40F8F2-B6AA-470C-8CF6-D1252787A6A5}" srcOrd="2" destOrd="0" parTransId="{2EA8A5D4-4245-4CB8-B65E-BF6A81BC1300}" sibTransId="{8715376A-D477-49D8-B955-171A0BC15071}"/>
    <dgm:cxn modelId="{3E5C9715-5E89-2F4A-BCE3-206CA5F7C572}" type="presOf" srcId="{028F4351-C1F1-4767-99FB-414DA94608B8}" destId="{4AC711BD-C82A-41BD-8147-25BAAB9D5CDE}" srcOrd="0" destOrd="0" presId="urn:microsoft.com/office/officeart/2005/8/layout/arrow2"/>
    <dgm:cxn modelId="{39E3A11A-A3DE-1A44-9301-CEB7EF2DFE4F}" type="presParOf" srcId="{00497A82-E377-49FC-8A24-2EE1ECA051CE}" destId="{40D4F5A3-37A3-423B-A600-849AF801F5ED}" srcOrd="0" destOrd="0" presId="urn:microsoft.com/office/officeart/2005/8/layout/arrow2"/>
    <dgm:cxn modelId="{0568D286-9B11-104C-852D-11B2B25B0417}" type="presParOf" srcId="{00497A82-E377-49FC-8A24-2EE1ECA051CE}" destId="{7644B697-364C-4935-8427-9989842A6F9E}" srcOrd="1" destOrd="0" presId="urn:microsoft.com/office/officeart/2005/8/layout/arrow2"/>
    <dgm:cxn modelId="{59223383-ACC4-5945-9828-69CE9AF300A1}" type="presParOf" srcId="{7644B697-364C-4935-8427-9989842A6F9E}" destId="{8D89BBAD-B17A-4D5E-B14F-DA86FD7C7994}" srcOrd="0" destOrd="0" presId="urn:microsoft.com/office/officeart/2005/8/layout/arrow2"/>
    <dgm:cxn modelId="{664E4B7A-DAEA-F64E-84D8-DDCC9C6D0505}" type="presParOf" srcId="{7644B697-364C-4935-8427-9989842A6F9E}" destId="{4AC711BD-C82A-41BD-8147-25BAAB9D5CDE}" srcOrd="1" destOrd="0" presId="urn:microsoft.com/office/officeart/2005/8/layout/arrow2"/>
    <dgm:cxn modelId="{07A4E8A7-FB12-ED45-AF48-325CBF25D60B}" type="presParOf" srcId="{7644B697-364C-4935-8427-9989842A6F9E}" destId="{C31B362D-80F9-42FB-8E00-81B200E5E776}" srcOrd="2" destOrd="0" presId="urn:microsoft.com/office/officeart/2005/8/layout/arrow2"/>
    <dgm:cxn modelId="{D529FD91-3776-4C4D-8252-397AF30EC1BC}" type="presParOf" srcId="{7644B697-364C-4935-8427-9989842A6F9E}" destId="{0D68BD08-3B78-4825-A9D9-90E015FD5086}" srcOrd="3" destOrd="0" presId="urn:microsoft.com/office/officeart/2005/8/layout/arrow2"/>
    <dgm:cxn modelId="{AE69ABDC-8EAC-F541-B2DD-955280473C2A}" type="presParOf" srcId="{7644B697-364C-4935-8427-9989842A6F9E}" destId="{BCEE5156-01ED-419E-9466-33F962D7A699}" srcOrd="4" destOrd="0" presId="urn:microsoft.com/office/officeart/2005/8/layout/arrow2"/>
    <dgm:cxn modelId="{1BF32EB0-ECCE-A74D-9D1D-59E8BD8B36E9}" type="presParOf" srcId="{7644B697-364C-4935-8427-9989842A6F9E}" destId="{0E197C9E-1720-4C06-B6A9-E418292D818D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4F5A3-37A3-423B-A600-849AF801F5ED}">
      <dsp:nvSpPr>
        <dsp:cNvPr id="0" name=""/>
        <dsp:cNvSpPr/>
      </dsp:nvSpPr>
      <dsp:spPr>
        <a:xfrm>
          <a:off x="527521" y="0"/>
          <a:ext cx="7021666" cy="2918146"/>
        </a:xfrm>
        <a:prstGeom prst="swooshArrow">
          <a:avLst>
            <a:gd name="adj1" fmla="val 25000"/>
            <a:gd name="adj2" fmla="val 25000"/>
          </a:avLst>
        </a:prstGeom>
        <a:solidFill>
          <a:schemeClr val="bg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89BBAD-B17A-4D5E-B14F-DA86FD7C7994}">
      <dsp:nvSpPr>
        <dsp:cNvPr id="0" name=""/>
        <dsp:cNvSpPr/>
      </dsp:nvSpPr>
      <dsp:spPr>
        <a:xfrm>
          <a:off x="1514802" y="1997685"/>
          <a:ext cx="121394" cy="121394"/>
        </a:xfrm>
        <a:prstGeom prst="ellipse">
          <a:avLst/>
        </a:prstGeom>
        <a:solidFill>
          <a:srgbClr val="68AD28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711BD-C82A-41BD-8147-25BAAB9D5CDE}">
      <dsp:nvSpPr>
        <dsp:cNvPr id="0" name=""/>
        <dsp:cNvSpPr/>
      </dsp:nvSpPr>
      <dsp:spPr>
        <a:xfrm>
          <a:off x="1067855" y="1356124"/>
          <a:ext cx="1087884" cy="389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325" tIns="0" rIns="0" bIns="0" numCol="1" spcCol="1270" anchor="t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2900" kern="1200" dirty="0"/>
        </a:p>
      </dsp:txBody>
      <dsp:txXfrm>
        <a:off x="1067855" y="1356124"/>
        <a:ext cx="1087884" cy="389886"/>
      </dsp:txXfrm>
    </dsp:sp>
    <dsp:sp modelId="{C31B362D-80F9-42FB-8E00-81B200E5E776}">
      <dsp:nvSpPr>
        <dsp:cNvPr id="0" name=""/>
        <dsp:cNvSpPr/>
      </dsp:nvSpPr>
      <dsp:spPr>
        <a:xfrm>
          <a:off x="3325544" y="1205722"/>
          <a:ext cx="219444" cy="219444"/>
        </a:xfrm>
        <a:prstGeom prst="ellipse">
          <a:avLst/>
        </a:prstGeom>
        <a:solidFill>
          <a:srgbClr val="68AD28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8BD08-3B78-4825-A9D9-90E015FD5086}">
      <dsp:nvSpPr>
        <dsp:cNvPr id="0" name=""/>
        <dsp:cNvSpPr/>
      </dsp:nvSpPr>
      <dsp:spPr>
        <a:xfrm>
          <a:off x="3402946" y="95844"/>
          <a:ext cx="1120568" cy="3995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279" tIns="0" rIns="0" bIns="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200" kern="1200" dirty="0">
            <a:solidFill>
              <a:srgbClr val="1C4543"/>
            </a:solidFill>
          </a:endParaRPr>
        </a:p>
      </dsp:txBody>
      <dsp:txXfrm>
        <a:off x="3402946" y="95844"/>
        <a:ext cx="1120568" cy="399503"/>
      </dsp:txXfrm>
    </dsp:sp>
    <dsp:sp modelId="{BCEE5156-01ED-419E-9466-33F962D7A699}">
      <dsp:nvSpPr>
        <dsp:cNvPr id="0" name=""/>
        <dsp:cNvSpPr/>
      </dsp:nvSpPr>
      <dsp:spPr>
        <a:xfrm>
          <a:off x="5337972" y="743110"/>
          <a:ext cx="303487" cy="303487"/>
        </a:xfrm>
        <a:prstGeom prst="ellipse">
          <a:avLst/>
        </a:prstGeom>
        <a:solidFill>
          <a:srgbClr val="68AD28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197C9E-1720-4C06-B6A9-E418292D818D}">
      <dsp:nvSpPr>
        <dsp:cNvPr id="0" name=""/>
        <dsp:cNvSpPr/>
      </dsp:nvSpPr>
      <dsp:spPr>
        <a:xfrm>
          <a:off x="5543937" y="64288"/>
          <a:ext cx="1120568" cy="4233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812" tIns="0" rIns="0" bIns="0" numCol="1" spcCol="1270" anchor="t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3200" kern="1200" dirty="0"/>
        </a:p>
      </dsp:txBody>
      <dsp:txXfrm>
        <a:off x="5543937" y="64288"/>
        <a:ext cx="1120568" cy="423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4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A6CB4-BC42-A648-9789-4A0A1535F163}" type="datetimeFigureOut">
              <a:rPr lang="en-US" smtClean="0"/>
              <a:t>6/9/2018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A0E0BD-0AD7-7744-8984-690BBFC5D74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48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194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110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145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577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39775"/>
            <a:ext cx="6569075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79769" y="4681974"/>
            <a:ext cx="5438139" cy="4435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709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39775"/>
            <a:ext cx="6569075" cy="3695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79769" y="4681974"/>
            <a:ext cx="5438139" cy="443555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46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897329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786D25A-1478-3644-856F-67EE2DEC1C6E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1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897329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786D25A-1478-3644-856F-67EE2DEC1C6E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2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897329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786D25A-1478-3644-856F-67EE2DEC1C6E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897329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786D25A-1478-3644-856F-67EE2DEC1C6E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897329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786D25A-1478-3644-856F-67EE2DEC1C6E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897329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786D25A-1478-3644-856F-67EE2DEC1C6E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7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68AD28"/>
        </a:buClr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9.emf"/><Relationship Id="rId3" Type="http://schemas.openxmlformats.org/officeDocument/2006/relationships/image" Target="../media/image2.emf"/><Relationship Id="rId7" Type="http://schemas.openxmlformats.org/officeDocument/2006/relationships/image" Target="../media/image13.png"/><Relationship Id="rId12" Type="http://schemas.openxmlformats.org/officeDocument/2006/relationships/image" Target="../media/image6.emf"/><Relationship Id="rId17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11.png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10" Type="http://schemas.openxmlformats.org/officeDocument/2006/relationships/image" Target="../media/image2.emf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1A88E3A32E66654DB57263B444D0276B@eurprd04.prod.outlook.com" descr="1A88E3A32E66654DB57263B444D0276B@eurprd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960"/>
            <a:ext cx="9144000" cy="355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Shape 61"/>
          <p:cNvSpPr txBox="1">
            <a:spLocks noGrp="1"/>
          </p:cNvSpPr>
          <p:nvPr>
            <p:ph type="ctrTitle" idx="4294967295"/>
          </p:nvPr>
        </p:nvSpPr>
        <p:spPr>
          <a:xfrm>
            <a:off x="1117951" y="407440"/>
            <a:ext cx="6819694" cy="64360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-IT" sz="2800" dirty="0">
                <a:solidFill>
                  <a:srgbClr val="1C4543"/>
                </a:solidFill>
                <a:latin typeface="Arial"/>
                <a:cs typeface="Arial"/>
              </a:rPr>
              <a:t>Il posizionamento di Leroy Merlin Italia</a:t>
            </a:r>
            <a:endParaRPr lang="en" sz="2800" dirty="0">
              <a:solidFill>
                <a:srgbClr val="1C4543"/>
              </a:solidFill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379" y="177731"/>
            <a:ext cx="719042" cy="607116"/>
          </a:xfrm>
          <a:prstGeom prst="rect">
            <a:avLst/>
          </a:prstGeom>
        </p:spPr>
      </p:pic>
      <p:cxnSp>
        <p:nvCxnSpPr>
          <p:cNvPr id="18" name="Shape 10"/>
          <p:cNvCxnSpPr/>
          <p:nvPr/>
        </p:nvCxnSpPr>
        <p:spPr>
          <a:xfrm>
            <a:off x="-6025" y="1576676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hape 11"/>
          <p:cNvSpPr/>
          <p:nvPr/>
        </p:nvSpPr>
        <p:spPr>
          <a:xfrm>
            <a:off x="627499" y="1188427"/>
            <a:ext cx="566999" cy="566999"/>
          </a:xfrm>
          <a:prstGeom prst="ellipse">
            <a:avLst/>
          </a:prstGeom>
          <a:solidFill>
            <a:srgbClr val="68AD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0" name="Shape 62"/>
          <p:cNvGrpSpPr/>
          <p:nvPr/>
        </p:nvGrpSpPr>
        <p:grpSpPr>
          <a:xfrm>
            <a:off x="803677" y="1300738"/>
            <a:ext cx="215966" cy="342398"/>
            <a:chOff x="6718575" y="2318625"/>
            <a:chExt cx="256950" cy="407375"/>
          </a:xfrm>
        </p:grpSpPr>
        <p:sp>
          <p:nvSpPr>
            <p:cNvPr id="21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24"/>
          <p:cNvCxnSpPr/>
          <p:nvPr/>
        </p:nvCxnSpPr>
        <p:spPr>
          <a:xfrm>
            <a:off x="0" y="50121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25"/>
          <p:cNvSpPr/>
          <p:nvPr/>
        </p:nvSpPr>
        <p:spPr>
          <a:xfrm>
            <a:off x="817475" y="298258"/>
            <a:ext cx="405899" cy="405899"/>
          </a:xfrm>
          <a:prstGeom prst="ellipse">
            <a:avLst/>
          </a:prstGeom>
          <a:solidFill>
            <a:srgbClr val="68AD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0" name="Shape 171"/>
          <p:cNvGrpSpPr/>
          <p:nvPr/>
        </p:nvGrpSpPr>
        <p:grpSpPr>
          <a:xfrm>
            <a:off x="903691" y="396279"/>
            <a:ext cx="232860" cy="204756"/>
            <a:chOff x="1929775" y="320925"/>
            <a:chExt cx="423800" cy="372650"/>
          </a:xfrm>
        </p:grpSpPr>
        <p:sp>
          <p:nvSpPr>
            <p:cNvPr id="31" name="Shape 17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17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174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175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17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" name="Rectangle 4"/>
          <p:cNvSpPr/>
          <p:nvPr/>
        </p:nvSpPr>
        <p:spPr>
          <a:xfrm>
            <a:off x="4746670" y="1688169"/>
            <a:ext cx="4572000" cy="170816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292100">
              <a:lnSpc>
                <a:spcPct val="150000"/>
              </a:lnSpc>
            </a:pPr>
            <a:endParaRPr lang="it-IT" dirty="0" smtClean="0">
              <a:solidFill>
                <a:srgbClr val="1C4543"/>
              </a:solidFill>
              <a:sym typeface="Helvetica Light"/>
            </a:endParaRPr>
          </a:p>
          <a:p>
            <a:pPr defTabSz="292100">
              <a:lnSpc>
                <a:spcPct val="150000"/>
              </a:lnSpc>
            </a:pPr>
            <a:r>
              <a:rPr lang="it-IT" b="1" dirty="0" smtClean="0">
                <a:solidFill>
                  <a:srgbClr val="1C4543"/>
                </a:solidFill>
                <a:sym typeface="Helvetica Light"/>
              </a:rPr>
              <a:t>La marca </a:t>
            </a:r>
            <a:r>
              <a:rPr lang="it-IT" b="1" dirty="0" err="1" smtClean="0">
                <a:solidFill>
                  <a:srgbClr val="1C4543"/>
                </a:solidFill>
                <a:sym typeface="Helvetica Light"/>
              </a:rPr>
              <a:t>multispecialista</a:t>
            </a:r>
            <a:r>
              <a:rPr lang="it-IT" b="1" dirty="0" smtClean="0">
                <a:solidFill>
                  <a:srgbClr val="1C4543"/>
                </a:solidFill>
                <a:sym typeface="Helvetica Light"/>
              </a:rPr>
              <a:t> preferita </a:t>
            </a:r>
            <a:br>
              <a:rPr lang="it-IT" b="1" dirty="0" smtClean="0">
                <a:solidFill>
                  <a:srgbClr val="1C4543"/>
                </a:solidFill>
                <a:sym typeface="Helvetica Light"/>
              </a:rPr>
            </a:br>
            <a:r>
              <a:rPr lang="it-IT" dirty="0" smtClean="0">
                <a:solidFill>
                  <a:srgbClr val="1C4543"/>
                </a:solidFill>
                <a:sym typeface="Helvetica Light"/>
              </a:rPr>
              <a:t>dagli </a:t>
            </a:r>
            <a:r>
              <a:rPr lang="it-IT" b="1" dirty="0" smtClean="0">
                <a:solidFill>
                  <a:srgbClr val="68AD28"/>
                </a:solidFill>
                <a:sym typeface="Helvetica Light"/>
              </a:rPr>
              <a:t>abitanti </a:t>
            </a:r>
          </a:p>
          <a:p>
            <a:pPr marL="285750" indent="-285750" defTabSz="292100">
              <a:lnSpc>
                <a:spcPct val="150000"/>
              </a:lnSpc>
              <a:buClr>
                <a:srgbClr val="68AD28"/>
              </a:buClr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rgbClr val="1C4543"/>
                </a:solidFill>
                <a:sym typeface="Helvetica Light"/>
              </a:rPr>
              <a:t>per la </a:t>
            </a:r>
            <a:r>
              <a:rPr lang="it-IT" dirty="0" smtClean="0">
                <a:solidFill>
                  <a:srgbClr val="1C4543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realizzazione</a:t>
            </a:r>
            <a:r>
              <a:rPr lang="it-IT" dirty="0" smtClean="0">
                <a:solidFill>
                  <a:srgbClr val="1C4543"/>
                </a:solidFill>
                <a:sym typeface="Helvetica Light"/>
              </a:rPr>
              <a:t> di soluzioni </a:t>
            </a:r>
          </a:p>
          <a:p>
            <a:pPr marL="285750" indent="-285750" defTabSz="292100">
              <a:lnSpc>
                <a:spcPct val="150000"/>
              </a:lnSpc>
              <a:buClr>
                <a:srgbClr val="68AD28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C4543"/>
                </a:solidFill>
                <a:sym typeface="Helvetica Light"/>
              </a:rPr>
              <a:t>p</a:t>
            </a:r>
            <a:r>
              <a:rPr lang="it-IT" dirty="0" smtClean="0">
                <a:solidFill>
                  <a:srgbClr val="1C4543"/>
                </a:solidFill>
                <a:sym typeface="Helvetica Light"/>
              </a:rPr>
              <a:t>er il </a:t>
            </a:r>
            <a:r>
              <a:rPr lang="it-IT" b="1" dirty="0" smtClean="0">
                <a:solidFill>
                  <a:srgbClr val="68AD28"/>
                </a:solidFill>
                <a:sym typeface="Helvetica Light"/>
              </a:rPr>
              <a:t>miglioramento della casa</a:t>
            </a:r>
            <a:endParaRPr lang="en" b="1" dirty="0">
              <a:solidFill>
                <a:srgbClr val="68AD28"/>
              </a:solidFill>
            </a:endParaRPr>
          </a:p>
        </p:txBody>
      </p:sp>
      <p:cxnSp>
        <p:nvCxnSpPr>
          <p:cNvPr id="43" name="Shape 28"/>
          <p:cNvCxnSpPr/>
          <p:nvPr/>
        </p:nvCxnSpPr>
        <p:spPr>
          <a:xfrm>
            <a:off x="4273098" y="3398218"/>
            <a:ext cx="3737307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45" name="Group 44"/>
          <p:cNvGrpSpPr/>
          <p:nvPr/>
        </p:nvGrpSpPr>
        <p:grpSpPr>
          <a:xfrm>
            <a:off x="1489036" y="1418477"/>
            <a:ext cx="2951594" cy="2904350"/>
            <a:chOff x="510797" y="784847"/>
            <a:chExt cx="3960977" cy="3897576"/>
          </a:xfrm>
        </p:grpSpPr>
        <p:sp>
          <p:nvSpPr>
            <p:cNvPr id="46" name="Shape 188"/>
            <p:cNvSpPr/>
            <p:nvPr/>
          </p:nvSpPr>
          <p:spPr>
            <a:xfrm>
              <a:off x="510797" y="836882"/>
              <a:ext cx="3845542" cy="3845541"/>
            </a:xfrm>
            <a:prstGeom prst="ellipse">
              <a:avLst/>
            </a:prstGeom>
            <a:solidFill>
              <a:srgbClr val="68AD2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endParaRPr lang="en" sz="1200" b="1" dirty="0">
                <a:solidFill>
                  <a:schemeClr val="bg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47" name="Picture 46" descr="maison_en2b_aotw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36" r="12636"/>
            <a:stretch/>
          </p:blipFill>
          <p:spPr>
            <a:xfrm>
              <a:off x="817475" y="784847"/>
              <a:ext cx="3654299" cy="3667616"/>
            </a:xfrm>
            <a:prstGeom prst="ellipse">
              <a:avLst/>
            </a:prstGeom>
          </p:spPr>
        </p:pic>
      </p:grpSp>
      <p:pic>
        <p:nvPicPr>
          <p:cNvPr id="25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379" y="177731"/>
            <a:ext cx="719042" cy="607116"/>
          </a:xfrm>
          <a:prstGeom prst="rect">
            <a:avLst/>
          </a:prstGeom>
        </p:spPr>
      </p:pic>
      <p:cxnSp>
        <p:nvCxnSpPr>
          <p:cNvPr id="26" name="Shape 28"/>
          <p:cNvCxnSpPr/>
          <p:nvPr/>
        </p:nvCxnSpPr>
        <p:spPr>
          <a:xfrm>
            <a:off x="5517222" y="500822"/>
            <a:ext cx="2586197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" name="Shape 76"/>
          <p:cNvSpPr txBox="1">
            <a:spLocks/>
          </p:cNvSpPr>
          <p:nvPr/>
        </p:nvSpPr>
        <p:spPr>
          <a:xfrm>
            <a:off x="1381250" y="291764"/>
            <a:ext cx="5728467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it-IT" dirty="0" smtClean="0">
                <a:solidFill>
                  <a:srgbClr val="1C4543"/>
                </a:solidFill>
                <a:latin typeface="+mj-lt"/>
                <a:cs typeface="Arial"/>
              </a:rPr>
              <a:t>L’ambizione di </a:t>
            </a:r>
            <a:r>
              <a:rPr lang="it-IT" dirty="0">
                <a:solidFill>
                  <a:srgbClr val="1C4543"/>
                </a:solidFill>
                <a:latin typeface="+mj-lt"/>
                <a:cs typeface="Arial"/>
              </a:rPr>
              <a:t>L</a:t>
            </a:r>
            <a:r>
              <a:rPr lang="it-IT" dirty="0" smtClean="0">
                <a:solidFill>
                  <a:srgbClr val="1C4543"/>
                </a:solidFill>
                <a:latin typeface="+mj-lt"/>
                <a:cs typeface="Arial"/>
              </a:rPr>
              <a:t>eroy </a:t>
            </a:r>
            <a:r>
              <a:rPr lang="it-IT" dirty="0">
                <a:solidFill>
                  <a:srgbClr val="1C4543"/>
                </a:solidFill>
                <a:latin typeface="+mj-lt"/>
                <a:cs typeface="Arial"/>
              </a:rPr>
              <a:t>M</a:t>
            </a:r>
            <a:r>
              <a:rPr lang="it-IT" dirty="0" smtClean="0">
                <a:solidFill>
                  <a:srgbClr val="1C4543"/>
                </a:solidFill>
                <a:latin typeface="+mj-lt"/>
                <a:cs typeface="Arial"/>
              </a:rPr>
              <a:t>erlin </a:t>
            </a:r>
            <a:r>
              <a:rPr lang="it-IT" dirty="0">
                <a:solidFill>
                  <a:srgbClr val="1C4543"/>
                </a:solidFill>
                <a:latin typeface="+mj-lt"/>
                <a:cs typeface="Arial"/>
              </a:rPr>
              <a:t>I</a:t>
            </a:r>
            <a:r>
              <a:rPr lang="it-IT" dirty="0" smtClean="0">
                <a:solidFill>
                  <a:srgbClr val="1C4543"/>
                </a:solidFill>
                <a:latin typeface="+mj-lt"/>
                <a:cs typeface="Arial"/>
              </a:rPr>
              <a:t>talia</a:t>
            </a:r>
            <a:endParaRPr lang="it-IT" dirty="0">
              <a:solidFill>
                <a:srgbClr val="1C4543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75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Diagramma 2"/>
          <p:cNvGraphicFramePr/>
          <p:nvPr>
            <p:extLst>
              <p:ext uri="{D42A27DB-BD31-4B8C-83A1-F6EECF244321}">
                <p14:modId xmlns:p14="http://schemas.microsoft.com/office/powerpoint/2010/main" val="2744556913"/>
              </p:ext>
            </p:extLst>
          </p:nvPr>
        </p:nvGraphicFramePr>
        <p:xfrm>
          <a:off x="719191" y="1463892"/>
          <a:ext cx="7549188" cy="2918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uppo 5"/>
          <p:cNvGrpSpPr/>
          <p:nvPr/>
        </p:nvGrpSpPr>
        <p:grpSpPr>
          <a:xfrm>
            <a:off x="2290667" y="1493563"/>
            <a:ext cx="5353721" cy="738355"/>
            <a:chOff x="2290667" y="1493563"/>
            <a:chExt cx="5353721" cy="738355"/>
          </a:xfrm>
        </p:grpSpPr>
        <p:sp>
          <p:nvSpPr>
            <p:cNvPr id="40" name="Rettangolo 39"/>
            <p:cNvSpPr/>
            <p:nvPr/>
          </p:nvSpPr>
          <p:spPr>
            <a:xfrm>
              <a:off x="4111823" y="1674827"/>
              <a:ext cx="1451493" cy="2674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200" b="1" dirty="0">
                  <a:solidFill>
                    <a:srgbClr val="1C4543"/>
                  </a:solidFill>
                </a:rPr>
                <a:t>OMNICANALE</a:t>
              </a:r>
            </a:p>
          </p:txBody>
        </p:sp>
        <p:sp>
          <p:nvSpPr>
            <p:cNvPr id="42" name="Rettangolo 41"/>
            <p:cNvSpPr/>
            <p:nvPr/>
          </p:nvSpPr>
          <p:spPr>
            <a:xfrm>
              <a:off x="6192895" y="1493563"/>
              <a:ext cx="1451493" cy="2674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200" b="1" dirty="0">
                  <a:solidFill>
                    <a:srgbClr val="1C4543"/>
                  </a:solidFill>
                </a:rPr>
                <a:t>OMNICANALE</a:t>
              </a:r>
            </a:p>
          </p:txBody>
        </p:sp>
        <p:sp>
          <p:nvSpPr>
            <p:cNvPr id="3" name="Rettangolo 2"/>
            <p:cNvSpPr/>
            <p:nvPr/>
          </p:nvSpPr>
          <p:spPr>
            <a:xfrm>
              <a:off x="2290667" y="1964422"/>
              <a:ext cx="1451493" cy="26749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200" b="1" dirty="0">
                  <a:solidFill>
                    <a:srgbClr val="1C4543"/>
                  </a:solidFill>
                </a:rPr>
                <a:t>OMNICANALE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916458" y="393509"/>
            <a:ext cx="214624" cy="214624"/>
            <a:chOff x="2594050" y="1631825"/>
            <a:chExt cx="439625" cy="439625"/>
          </a:xfrm>
        </p:grpSpPr>
        <p:sp>
          <p:nvSpPr>
            <p:cNvPr id="78" name="Shape 7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7123" y="2717700"/>
            <a:ext cx="1361341" cy="114943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894" y="3203825"/>
            <a:ext cx="1227342" cy="913884"/>
          </a:xfrm>
          <a:prstGeom prst="rect">
            <a:avLst/>
          </a:prstGeom>
        </p:spPr>
      </p:pic>
      <p:sp>
        <p:nvSpPr>
          <p:cNvPr id="2" name="Più 1"/>
          <p:cNvSpPr/>
          <p:nvPr/>
        </p:nvSpPr>
        <p:spPr>
          <a:xfrm>
            <a:off x="2757819" y="3036485"/>
            <a:ext cx="347122" cy="34712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828830" y="3852661"/>
            <a:ext cx="1086969" cy="973154"/>
            <a:chOff x="548557" y="3116506"/>
            <a:chExt cx="1784642" cy="159777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8803" y="4286110"/>
              <a:ext cx="1744396" cy="428170"/>
            </a:xfrm>
            <a:prstGeom prst="rect">
              <a:avLst/>
            </a:prstGeom>
          </p:spPr>
        </p:pic>
        <p:pic>
          <p:nvPicPr>
            <p:cNvPr id="26" name="Picture 15"/>
            <p:cNvPicPr>
              <a:picLocks noChangeAspect="1"/>
            </p:cNvPicPr>
            <p:nvPr/>
          </p:nvPicPr>
          <p:blipFill rotWithShape="1">
            <a:blip r:embed="rId8"/>
            <a:srcRect t="1" b="27175"/>
            <a:stretch/>
          </p:blipFill>
          <p:spPr>
            <a:xfrm>
              <a:off x="548557" y="3116506"/>
              <a:ext cx="1778027" cy="1093290"/>
            </a:xfrm>
            <a:prstGeom prst="rect">
              <a:avLst/>
            </a:prstGeom>
          </p:spPr>
        </p:pic>
      </p:grpSp>
      <p:cxnSp>
        <p:nvCxnSpPr>
          <p:cNvPr id="27" name="Shape 24"/>
          <p:cNvCxnSpPr/>
          <p:nvPr/>
        </p:nvCxnSpPr>
        <p:spPr>
          <a:xfrm>
            <a:off x="0" y="50121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25"/>
          <p:cNvSpPr/>
          <p:nvPr/>
        </p:nvSpPr>
        <p:spPr>
          <a:xfrm>
            <a:off x="817475" y="298258"/>
            <a:ext cx="405899" cy="405899"/>
          </a:xfrm>
          <a:prstGeom prst="ellipse">
            <a:avLst/>
          </a:prstGeom>
          <a:solidFill>
            <a:srgbClr val="68AD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Rectangle 40"/>
          <p:cNvSpPr/>
          <p:nvPr/>
        </p:nvSpPr>
        <p:spPr>
          <a:xfrm>
            <a:off x="1425807" y="1739606"/>
            <a:ext cx="1375817" cy="49050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ectangle 46"/>
          <p:cNvSpPr/>
          <p:nvPr/>
        </p:nvSpPr>
        <p:spPr>
          <a:xfrm>
            <a:off x="4281419" y="686560"/>
            <a:ext cx="1375817" cy="490504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9" name="Più 1"/>
          <p:cNvSpPr/>
          <p:nvPr/>
        </p:nvSpPr>
        <p:spPr>
          <a:xfrm>
            <a:off x="4938414" y="2346865"/>
            <a:ext cx="347122" cy="347122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4111823" y="1034591"/>
            <a:ext cx="1645975" cy="1692689"/>
            <a:chOff x="3420294" y="1029730"/>
            <a:chExt cx="1645975" cy="1692689"/>
          </a:xfrm>
        </p:grpSpPr>
        <p:sp>
          <p:nvSpPr>
            <p:cNvPr id="31" name="Shape 76"/>
            <p:cNvSpPr txBox="1">
              <a:spLocks/>
            </p:cNvSpPr>
            <p:nvPr/>
          </p:nvSpPr>
          <p:spPr>
            <a:xfrm>
              <a:off x="3420294" y="1268110"/>
              <a:ext cx="1645975" cy="435599"/>
            </a:xfrm>
            <a:prstGeom prst="rect">
              <a:avLst/>
            </a:prstGeom>
            <a:noFill/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/>
              <a:r>
                <a:rPr lang="it-IT" sz="1200" dirty="0">
                  <a:solidFill>
                    <a:srgbClr val="1C4543"/>
                  </a:solidFill>
                </a:rPr>
                <a:t>Distributore </a:t>
              </a:r>
            </a:p>
            <a:p>
              <a:pPr lvl="0"/>
              <a:r>
                <a:rPr lang="it-IT" sz="1200" dirty="0">
                  <a:solidFill>
                    <a:srgbClr val="1C4543"/>
                  </a:solidFill>
                </a:rPr>
                <a:t>specialista</a:t>
              </a:r>
            </a:p>
          </p:txBody>
        </p:sp>
        <p:cxnSp>
          <p:nvCxnSpPr>
            <p:cNvPr id="53" name="Connettore 2 38"/>
            <p:cNvCxnSpPr/>
            <p:nvPr/>
          </p:nvCxnSpPr>
          <p:spPr>
            <a:xfrm flipV="1">
              <a:off x="3436280" y="1029730"/>
              <a:ext cx="0" cy="1692689"/>
            </a:xfrm>
            <a:prstGeom prst="straightConnector1">
              <a:avLst/>
            </a:prstGeom>
            <a:ln w="28575" cmpd="sng">
              <a:solidFill>
                <a:srgbClr val="68AD28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273807" y="1388177"/>
            <a:ext cx="1542580" cy="2095278"/>
            <a:chOff x="1150281" y="1526364"/>
            <a:chExt cx="1542580" cy="2095278"/>
          </a:xfrm>
        </p:grpSpPr>
        <p:cxnSp>
          <p:nvCxnSpPr>
            <p:cNvPr id="51" name="Connettore 2 38"/>
            <p:cNvCxnSpPr/>
            <p:nvPr/>
          </p:nvCxnSpPr>
          <p:spPr>
            <a:xfrm flipV="1">
              <a:off x="1150281" y="1526364"/>
              <a:ext cx="0" cy="2095278"/>
            </a:xfrm>
            <a:prstGeom prst="straightConnector1">
              <a:avLst/>
            </a:prstGeom>
            <a:ln w="28575" cmpd="sng">
              <a:solidFill>
                <a:srgbClr val="68AD28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167141" y="1693096"/>
              <a:ext cx="1525720" cy="653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100" kern="1200" dirty="0">
                  <a:solidFill>
                    <a:srgbClr val="1C4543"/>
                  </a:solidFill>
                </a:rPr>
                <a:t>Distributore </a:t>
              </a:r>
            </a:p>
            <a:p>
              <a:pPr lvl="0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100" kern="1200" dirty="0">
                  <a:solidFill>
                    <a:srgbClr val="1C4543"/>
                  </a:solidFill>
                </a:rPr>
                <a:t>Perfetto</a:t>
              </a:r>
              <a:br>
                <a:rPr lang="it-IT" sz="1100" kern="1200" dirty="0">
                  <a:solidFill>
                    <a:srgbClr val="1C4543"/>
                  </a:solidFill>
                </a:rPr>
              </a:br>
              <a:endParaRPr lang="it-IT" b="1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190101" y="892423"/>
            <a:ext cx="1645975" cy="1334342"/>
            <a:chOff x="5958703" y="784847"/>
            <a:chExt cx="1645975" cy="1334342"/>
          </a:xfrm>
        </p:grpSpPr>
        <p:cxnSp>
          <p:nvCxnSpPr>
            <p:cNvPr id="56" name="Connettore 2 38"/>
            <p:cNvCxnSpPr/>
            <p:nvPr/>
          </p:nvCxnSpPr>
          <p:spPr>
            <a:xfrm flipV="1">
              <a:off x="5958703" y="784847"/>
              <a:ext cx="0" cy="1334342"/>
            </a:xfrm>
            <a:prstGeom prst="straightConnector1">
              <a:avLst/>
            </a:prstGeom>
            <a:ln w="28575" cmpd="sng">
              <a:solidFill>
                <a:srgbClr val="68AD28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Shape 76"/>
            <p:cNvSpPr txBox="1">
              <a:spLocks/>
            </p:cNvSpPr>
            <p:nvPr/>
          </p:nvSpPr>
          <p:spPr>
            <a:xfrm>
              <a:off x="5958703" y="1002271"/>
              <a:ext cx="1645975" cy="435599"/>
            </a:xfrm>
            <a:prstGeom prst="rect">
              <a:avLst/>
            </a:prstGeom>
            <a:noFill/>
          </p:spPr>
          <p:txBody>
            <a:bodyPr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/>
              <a:r>
                <a:rPr lang="it-IT" sz="1200" dirty="0">
                  <a:solidFill>
                    <a:srgbClr val="1C4543"/>
                  </a:solidFill>
                </a:rPr>
                <a:t>Venditore </a:t>
              </a:r>
            </a:p>
            <a:p>
              <a:pPr lvl="0"/>
              <a:r>
                <a:rPr lang="it-IT" sz="1200" dirty="0">
                  <a:solidFill>
                    <a:srgbClr val="1C4543"/>
                  </a:solidFill>
                </a:rPr>
                <a:t>di soluzioni</a:t>
              </a:r>
            </a:p>
          </p:txBody>
        </p:sp>
      </p:grpSp>
      <p:grpSp>
        <p:nvGrpSpPr>
          <p:cNvPr id="83" name="Shape 517"/>
          <p:cNvGrpSpPr/>
          <p:nvPr/>
        </p:nvGrpSpPr>
        <p:grpSpPr>
          <a:xfrm>
            <a:off x="905190" y="387492"/>
            <a:ext cx="225051" cy="213051"/>
            <a:chOff x="6618700" y="1635475"/>
            <a:chExt cx="456675" cy="432325"/>
          </a:xfrm>
        </p:grpSpPr>
        <p:sp>
          <p:nvSpPr>
            <p:cNvPr id="84" name="Shape 51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5" name="Shape 519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6" name="Shape 52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52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52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3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379" y="177731"/>
            <a:ext cx="719042" cy="607116"/>
          </a:xfrm>
          <a:prstGeom prst="rect">
            <a:avLst/>
          </a:prstGeom>
        </p:spPr>
      </p:pic>
      <p:cxnSp>
        <p:nvCxnSpPr>
          <p:cNvPr id="44" name="Shape 28"/>
          <p:cNvCxnSpPr/>
          <p:nvPr/>
        </p:nvCxnSpPr>
        <p:spPr>
          <a:xfrm>
            <a:off x="6411074" y="500822"/>
            <a:ext cx="1692345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" name="Shape 76"/>
          <p:cNvSpPr txBox="1">
            <a:spLocks/>
          </p:cNvSpPr>
          <p:nvPr/>
        </p:nvSpPr>
        <p:spPr>
          <a:xfrm>
            <a:off x="1381250" y="291764"/>
            <a:ext cx="6036691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it-IT" dirty="0" smtClean="0">
                <a:solidFill>
                  <a:srgbClr val="1C4543"/>
                </a:solidFill>
                <a:latin typeface="+mj-lt"/>
                <a:cs typeface="Arial"/>
              </a:rPr>
              <a:t>Dal distributore al venditore di soluzioni</a:t>
            </a:r>
            <a:endParaRPr lang="it-IT" dirty="0">
              <a:solidFill>
                <a:srgbClr val="1C4543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491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" grpId="0">
        <p:bldAsOne/>
      </p:bldGraphic>
      <p:bldP spid="2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hape 24"/>
          <p:cNvCxnSpPr/>
          <p:nvPr/>
        </p:nvCxnSpPr>
        <p:spPr>
          <a:xfrm>
            <a:off x="0" y="50121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25"/>
          <p:cNvSpPr/>
          <p:nvPr/>
        </p:nvSpPr>
        <p:spPr>
          <a:xfrm>
            <a:off x="817475" y="298258"/>
            <a:ext cx="405899" cy="405899"/>
          </a:xfrm>
          <a:prstGeom prst="ellipse">
            <a:avLst/>
          </a:prstGeom>
          <a:solidFill>
            <a:srgbClr val="68AD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" name="Shape 28"/>
          <p:cNvCxnSpPr/>
          <p:nvPr/>
        </p:nvCxnSpPr>
        <p:spPr>
          <a:xfrm>
            <a:off x="5098473" y="500821"/>
            <a:ext cx="3004946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379" y="177731"/>
            <a:ext cx="719042" cy="607116"/>
          </a:xfrm>
          <a:prstGeom prst="rect">
            <a:avLst/>
          </a:prstGeom>
        </p:spPr>
      </p:pic>
      <p:grpSp>
        <p:nvGrpSpPr>
          <p:cNvPr id="13" name="Shape 823"/>
          <p:cNvGrpSpPr/>
          <p:nvPr/>
        </p:nvGrpSpPr>
        <p:grpSpPr>
          <a:xfrm>
            <a:off x="891227" y="390403"/>
            <a:ext cx="247020" cy="236958"/>
            <a:chOff x="5233525" y="4954450"/>
            <a:chExt cx="538275" cy="516350"/>
          </a:xfrm>
        </p:grpSpPr>
        <p:sp>
          <p:nvSpPr>
            <p:cNvPr id="15" name="Shape 824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825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82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827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82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829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8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83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83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83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834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" name="Triangolo isoscele 1"/>
          <p:cNvSpPr/>
          <p:nvPr/>
        </p:nvSpPr>
        <p:spPr>
          <a:xfrm>
            <a:off x="1840578" y="976619"/>
            <a:ext cx="5388644" cy="690672"/>
          </a:xfrm>
          <a:prstGeom prst="triangle">
            <a:avLst/>
          </a:prstGeom>
          <a:solidFill>
            <a:srgbClr val="68A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 b="1" dirty="0"/>
          </a:p>
        </p:txBody>
      </p:sp>
      <p:grpSp>
        <p:nvGrpSpPr>
          <p:cNvPr id="34" name="Gruppo 33"/>
          <p:cNvGrpSpPr/>
          <p:nvPr/>
        </p:nvGrpSpPr>
        <p:grpSpPr>
          <a:xfrm>
            <a:off x="1867837" y="1782003"/>
            <a:ext cx="5376577" cy="514101"/>
            <a:chOff x="901451" y="1711360"/>
            <a:chExt cx="7368424" cy="626403"/>
          </a:xfrm>
        </p:grpSpPr>
        <p:sp>
          <p:nvSpPr>
            <p:cNvPr id="3" name="Rettangolo 2"/>
            <p:cNvSpPr/>
            <p:nvPr/>
          </p:nvSpPr>
          <p:spPr>
            <a:xfrm>
              <a:off x="901451" y="1711360"/>
              <a:ext cx="7368424" cy="6111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I canali</a:t>
              </a:r>
            </a:p>
          </p:txBody>
        </p:sp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4481" y="1768823"/>
              <a:ext cx="654214" cy="541064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 rotWithShape="1">
            <a:blip r:embed="rId5"/>
            <a:srcRect l="-1232" t="4531" r="1232" b="-4531"/>
            <a:stretch/>
          </p:blipFill>
          <p:spPr>
            <a:xfrm>
              <a:off x="2433410" y="1768822"/>
              <a:ext cx="757015" cy="568941"/>
            </a:xfrm>
            <a:prstGeom prst="rect">
              <a:avLst/>
            </a:prstGeom>
          </p:spPr>
        </p:pic>
        <p:pic>
          <p:nvPicPr>
            <p:cNvPr id="29" name="Immagine 28"/>
            <p:cNvPicPr>
              <a:picLocks noChangeAspect="1"/>
            </p:cNvPicPr>
            <p:nvPr/>
          </p:nvPicPr>
          <p:blipFill rotWithShape="1">
            <a:blip r:embed="rId6"/>
            <a:srcRect t="20772" b="25287"/>
            <a:stretch/>
          </p:blipFill>
          <p:spPr>
            <a:xfrm>
              <a:off x="7106956" y="1875452"/>
              <a:ext cx="758881" cy="343751"/>
            </a:xfrm>
            <a:prstGeom prst="rect">
              <a:avLst/>
            </a:prstGeom>
          </p:spPr>
        </p:pic>
        <p:pic>
          <p:nvPicPr>
            <p:cNvPr id="30" name="Immagine 29"/>
            <p:cNvPicPr>
              <a:picLocks noChangeAspect="1"/>
            </p:cNvPicPr>
            <p:nvPr/>
          </p:nvPicPr>
          <p:blipFill rotWithShape="1">
            <a:blip r:embed="rId7"/>
            <a:srcRect t="15270" b="13755"/>
            <a:stretch/>
          </p:blipFill>
          <p:spPr>
            <a:xfrm>
              <a:off x="1445018" y="1810138"/>
              <a:ext cx="694336" cy="395312"/>
            </a:xfrm>
            <a:prstGeom prst="rect">
              <a:avLst/>
            </a:prstGeom>
          </p:spPr>
        </p:pic>
        <p:pic>
          <p:nvPicPr>
            <p:cNvPr id="31" name="Immagin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2611" y="1768822"/>
              <a:ext cx="630290" cy="526513"/>
            </a:xfrm>
            <a:prstGeom prst="rect">
              <a:avLst/>
            </a:prstGeom>
          </p:spPr>
        </p:pic>
        <p:pic>
          <p:nvPicPr>
            <p:cNvPr id="1030" name="Picture 6" descr="Risultati immagini per mobile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2752" y="1731724"/>
              <a:ext cx="624556" cy="575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Risultati immagini per app 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1138" y="1835121"/>
              <a:ext cx="487417" cy="44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5" name="Oggetto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171030"/>
              </p:ext>
            </p:extLst>
          </p:nvPr>
        </p:nvGraphicFramePr>
        <p:xfrm>
          <a:off x="1820316" y="3678739"/>
          <a:ext cx="2661466" cy="121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Acrobat Document" r:id="rId11" imgW="9936480" imgH="4533828" progId="AcroExch.Document.11">
                  <p:embed/>
                </p:oleObj>
              </mc:Choice>
              <mc:Fallback>
                <p:oleObj name="Acrobat Document" r:id="rId11" imgW="9936480" imgH="453382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20316" y="3678739"/>
                        <a:ext cx="2661466" cy="1215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ggetto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101352"/>
              </p:ext>
            </p:extLst>
          </p:nvPr>
        </p:nvGraphicFramePr>
        <p:xfrm>
          <a:off x="4556753" y="3689171"/>
          <a:ext cx="2661466" cy="121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Acrobat Document" r:id="rId13" imgW="9936480" imgH="4533828" progId="AcroExch.Document.11">
                  <p:embed/>
                </p:oleObj>
              </mc:Choice>
              <mc:Fallback>
                <p:oleObj name="Acrobat Document" r:id="rId13" imgW="9936480" imgH="453382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556753" y="3689171"/>
                        <a:ext cx="2661466" cy="1215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ggetto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407772"/>
              </p:ext>
            </p:extLst>
          </p:nvPr>
        </p:nvGraphicFramePr>
        <p:xfrm>
          <a:off x="1840578" y="2398320"/>
          <a:ext cx="2661466" cy="1215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Acrobat Document" r:id="rId15" imgW="9936480" imgH="4533828" progId="AcroExch.Document.11">
                  <p:embed/>
                </p:oleObj>
              </mc:Choice>
              <mc:Fallback>
                <p:oleObj name="Acrobat Document" r:id="rId15" imgW="9936480" imgH="453382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840578" y="2398320"/>
                        <a:ext cx="2661466" cy="1215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ggetto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9854027"/>
              </p:ext>
            </p:extLst>
          </p:nvPr>
        </p:nvGraphicFramePr>
        <p:xfrm>
          <a:off x="4556126" y="2405749"/>
          <a:ext cx="2661806" cy="1215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Acrobat Document" r:id="rId17" imgW="9936480" imgH="4533828" progId="AcroExch.Document.11">
                  <p:embed/>
                </p:oleObj>
              </mc:Choice>
              <mc:Fallback>
                <p:oleObj name="Acrobat Document" r:id="rId17" imgW="9936480" imgH="453382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56126" y="2405749"/>
                        <a:ext cx="2661806" cy="1215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CasellaDiTesto 25"/>
          <p:cNvSpPr txBox="1"/>
          <p:nvPr/>
        </p:nvSpPr>
        <p:spPr>
          <a:xfrm>
            <a:off x="2657041" y="1105137"/>
            <a:ext cx="37557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Tutto sotto </a:t>
            </a:r>
            <a:br>
              <a:rPr lang="it-IT" b="1" dirty="0" smtClean="0">
                <a:solidFill>
                  <a:schemeClr val="bg1"/>
                </a:solidFill>
              </a:rPr>
            </a:br>
            <a:r>
              <a:rPr lang="it-IT" b="1" dirty="0" smtClean="0">
                <a:solidFill>
                  <a:schemeClr val="bg1"/>
                </a:solidFill>
              </a:rPr>
              <a:t>la stessa marca</a:t>
            </a:r>
          </a:p>
          <a:p>
            <a:endParaRPr lang="it-IT" dirty="0"/>
          </a:p>
        </p:txBody>
      </p:sp>
      <p:sp>
        <p:nvSpPr>
          <p:cNvPr id="39" name="Shape 76"/>
          <p:cNvSpPr txBox="1">
            <a:spLocks/>
          </p:cNvSpPr>
          <p:nvPr/>
        </p:nvSpPr>
        <p:spPr>
          <a:xfrm>
            <a:off x="1381250" y="291764"/>
            <a:ext cx="6036691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it-IT" dirty="0" smtClean="0">
                <a:solidFill>
                  <a:srgbClr val="1C4543"/>
                </a:solidFill>
                <a:latin typeface="+mj-lt"/>
                <a:cs typeface="Arial"/>
              </a:rPr>
              <a:t>Leroy </a:t>
            </a:r>
            <a:r>
              <a:rPr lang="it-IT" dirty="0">
                <a:solidFill>
                  <a:srgbClr val="1C4543"/>
                </a:solidFill>
                <a:latin typeface="+mj-lt"/>
                <a:cs typeface="Arial"/>
              </a:rPr>
              <a:t>M</a:t>
            </a:r>
            <a:r>
              <a:rPr lang="it-IT" dirty="0" smtClean="0">
                <a:solidFill>
                  <a:srgbClr val="1C4543"/>
                </a:solidFill>
                <a:latin typeface="+mj-lt"/>
                <a:cs typeface="Arial"/>
              </a:rPr>
              <a:t>erlin </a:t>
            </a:r>
            <a:r>
              <a:rPr lang="it-IT" dirty="0" err="1" smtClean="0">
                <a:solidFill>
                  <a:srgbClr val="1C4543"/>
                </a:solidFill>
                <a:latin typeface="+mj-lt"/>
                <a:cs typeface="Arial"/>
              </a:rPr>
              <a:t>multispecialista</a:t>
            </a:r>
            <a:endParaRPr lang="it-IT" dirty="0">
              <a:solidFill>
                <a:srgbClr val="1C4543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09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lid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4" t="36666" b="9263"/>
          <a:stretch/>
        </p:blipFill>
        <p:spPr>
          <a:xfrm>
            <a:off x="-6025" y="1576676"/>
            <a:ext cx="9150025" cy="3566824"/>
          </a:xfrm>
          <a:prstGeom prst="rect">
            <a:avLst/>
          </a:prstGeom>
        </p:spPr>
      </p:pic>
      <p:cxnSp>
        <p:nvCxnSpPr>
          <p:cNvPr id="18" name="Shape 10"/>
          <p:cNvCxnSpPr/>
          <p:nvPr/>
        </p:nvCxnSpPr>
        <p:spPr>
          <a:xfrm>
            <a:off x="-6025" y="1576676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hape 11"/>
          <p:cNvSpPr/>
          <p:nvPr/>
        </p:nvSpPr>
        <p:spPr>
          <a:xfrm>
            <a:off x="1117950" y="1293165"/>
            <a:ext cx="566999" cy="566999"/>
          </a:xfrm>
          <a:prstGeom prst="ellipse">
            <a:avLst/>
          </a:prstGeom>
          <a:solidFill>
            <a:srgbClr val="68AD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379" y="177731"/>
            <a:ext cx="719042" cy="607116"/>
          </a:xfrm>
          <a:prstGeom prst="rect">
            <a:avLst/>
          </a:prstGeom>
        </p:spPr>
      </p:pic>
      <p:grpSp>
        <p:nvGrpSpPr>
          <p:cNvPr id="20" name="Shape 62"/>
          <p:cNvGrpSpPr/>
          <p:nvPr/>
        </p:nvGrpSpPr>
        <p:grpSpPr>
          <a:xfrm>
            <a:off x="1294128" y="1405476"/>
            <a:ext cx="215966" cy="342398"/>
            <a:chOff x="6718575" y="2318625"/>
            <a:chExt cx="256950" cy="407375"/>
          </a:xfrm>
        </p:grpSpPr>
        <p:sp>
          <p:nvSpPr>
            <p:cNvPr id="21" name="Shape 6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6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6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6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6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7" name="Shape 69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7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61"/>
          <p:cNvSpPr txBox="1">
            <a:spLocks/>
          </p:cNvSpPr>
          <p:nvPr/>
        </p:nvSpPr>
        <p:spPr>
          <a:xfrm>
            <a:off x="1117951" y="407440"/>
            <a:ext cx="6819694" cy="6436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it-IT" sz="2800" dirty="0">
                <a:solidFill>
                  <a:srgbClr val="1C4543"/>
                </a:solidFill>
                <a:latin typeface="Arial"/>
                <a:cs typeface="Arial"/>
              </a:rPr>
              <a:t>I target abitanti </a:t>
            </a:r>
          </a:p>
        </p:txBody>
      </p:sp>
    </p:spTree>
    <p:extLst>
      <p:ext uri="{BB962C8B-B14F-4D97-AF65-F5344CB8AC3E}">
        <p14:creationId xmlns:p14="http://schemas.microsoft.com/office/powerpoint/2010/main" val="375277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idx="4294967295"/>
          </p:nvPr>
        </p:nvSpPr>
        <p:spPr>
          <a:xfrm>
            <a:off x="687900" y="3169070"/>
            <a:ext cx="7808268" cy="114915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buNone/>
            </a:pPr>
            <a:r>
              <a:rPr lang="it-IT" sz="1800" dirty="0">
                <a:solidFill>
                  <a:srgbClr val="1C4543"/>
                </a:solidFill>
              </a:rPr>
              <a:t>…Alcuni abitanti </a:t>
            </a:r>
            <a:r>
              <a:rPr lang="it-IT" sz="1800" b="1" i="1" dirty="0">
                <a:solidFill>
                  <a:srgbClr val="1C4543"/>
                </a:solidFill>
              </a:rPr>
              <a:t>percorrono tutte le fasi </a:t>
            </a:r>
            <a:r>
              <a:rPr lang="it-IT" sz="1800" dirty="0">
                <a:solidFill>
                  <a:srgbClr val="1C4543"/>
                </a:solidFill>
              </a:rPr>
              <a:t>del </a:t>
            </a:r>
            <a:r>
              <a:rPr lang="it-IT" sz="1800" dirty="0" err="1">
                <a:solidFill>
                  <a:srgbClr val="1C4543"/>
                </a:solidFill>
              </a:rPr>
              <a:t>Customer</a:t>
            </a:r>
            <a:r>
              <a:rPr lang="it-IT" sz="1800" dirty="0">
                <a:solidFill>
                  <a:srgbClr val="1C4543"/>
                </a:solidFill>
              </a:rPr>
              <a:t> </a:t>
            </a:r>
            <a:r>
              <a:rPr lang="it-IT" sz="1800" dirty="0" err="1">
                <a:solidFill>
                  <a:srgbClr val="1C4543"/>
                </a:solidFill>
              </a:rPr>
              <a:t>Journey</a:t>
            </a:r>
            <a:endParaRPr lang="it-IT" sz="1800" dirty="0">
              <a:solidFill>
                <a:srgbClr val="1C4543"/>
              </a:solidFill>
            </a:endParaRPr>
          </a:p>
          <a:p>
            <a:pPr>
              <a:lnSpc>
                <a:spcPct val="130000"/>
              </a:lnSpc>
              <a:buNone/>
            </a:pPr>
            <a:r>
              <a:rPr lang="it-IT" sz="1800" dirty="0">
                <a:solidFill>
                  <a:srgbClr val="1C4543"/>
                </a:solidFill>
              </a:rPr>
              <a:t>…Altri abitanti </a:t>
            </a:r>
            <a:r>
              <a:rPr lang="it-IT" sz="1800" b="1" i="1" dirty="0">
                <a:solidFill>
                  <a:srgbClr val="1C4543"/>
                </a:solidFill>
              </a:rPr>
              <a:t>saltano alcune fasi</a:t>
            </a:r>
          </a:p>
          <a:p>
            <a:pPr>
              <a:lnSpc>
                <a:spcPct val="130000"/>
              </a:lnSpc>
              <a:buNone/>
            </a:pPr>
            <a:r>
              <a:rPr lang="it-IT" sz="1800" dirty="0">
                <a:solidFill>
                  <a:srgbClr val="1C4543"/>
                </a:solidFill>
              </a:rPr>
              <a:t>…Altri ancora </a:t>
            </a:r>
            <a:r>
              <a:rPr lang="it-IT" sz="1800" b="1" i="1" dirty="0">
                <a:solidFill>
                  <a:srgbClr val="1C4543"/>
                </a:solidFill>
              </a:rPr>
              <a:t>non acquistano direttamente ma influenzano</a:t>
            </a:r>
            <a:r>
              <a:rPr lang="it-IT" sz="1800" dirty="0">
                <a:solidFill>
                  <a:srgbClr val="1C4543"/>
                </a:solidFill>
              </a:rPr>
              <a:t> gli acquisti</a:t>
            </a:r>
          </a:p>
          <a:p>
            <a:pPr>
              <a:lnSpc>
                <a:spcPct val="130000"/>
              </a:lnSpc>
              <a:buNone/>
            </a:pPr>
            <a:r>
              <a:rPr lang="it-IT" sz="1800" dirty="0">
                <a:solidFill>
                  <a:srgbClr val="1C4543"/>
                </a:solidFill>
              </a:rPr>
              <a:t>…Altri </a:t>
            </a:r>
            <a:r>
              <a:rPr lang="it-IT" sz="1800" b="1" i="1" dirty="0">
                <a:solidFill>
                  <a:srgbClr val="1C4543"/>
                </a:solidFill>
              </a:rPr>
              <a:t>non acquistano solo per sé ma anche per altri </a:t>
            </a:r>
            <a:r>
              <a:rPr lang="it-IT" sz="1800" dirty="0">
                <a:solidFill>
                  <a:srgbClr val="1C4543"/>
                </a:solidFill>
              </a:rPr>
              <a:t>….</a:t>
            </a:r>
          </a:p>
        </p:txBody>
      </p:sp>
      <p:grpSp>
        <p:nvGrpSpPr>
          <p:cNvPr id="4" name="Shape 191"/>
          <p:cNvGrpSpPr/>
          <p:nvPr/>
        </p:nvGrpSpPr>
        <p:grpSpPr>
          <a:xfrm>
            <a:off x="906749" y="377068"/>
            <a:ext cx="214624" cy="214624"/>
            <a:chOff x="2594050" y="1631825"/>
            <a:chExt cx="439625" cy="439625"/>
          </a:xfrm>
        </p:grpSpPr>
        <p:sp>
          <p:nvSpPr>
            <p:cNvPr id="5" name="Shape 19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" name="Shape 19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19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195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14" name="Connettore 1 13"/>
          <p:cNvCxnSpPr/>
          <p:nvPr/>
        </p:nvCxnSpPr>
        <p:spPr>
          <a:xfrm>
            <a:off x="12695416" y="2775523"/>
            <a:ext cx="0" cy="8964000"/>
          </a:xfrm>
          <a:prstGeom prst="line">
            <a:avLst/>
          </a:prstGeom>
          <a:noFill/>
          <a:ln w="3175" cap="flat">
            <a:solidFill>
              <a:schemeClr val="tx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Connettore 1 14"/>
          <p:cNvCxnSpPr/>
          <p:nvPr/>
        </p:nvCxnSpPr>
        <p:spPr>
          <a:xfrm>
            <a:off x="18384688" y="2775523"/>
            <a:ext cx="0" cy="8964000"/>
          </a:xfrm>
          <a:prstGeom prst="line">
            <a:avLst/>
          </a:prstGeom>
          <a:noFill/>
          <a:ln w="3175" cap="flat">
            <a:solidFill>
              <a:schemeClr val="tx2">
                <a:lumMod val="40000"/>
                <a:lumOff val="60000"/>
              </a:schemeClr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8" name="CasellaDiTesto 37"/>
          <p:cNvSpPr txBox="1"/>
          <p:nvPr/>
        </p:nvSpPr>
        <p:spPr>
          <a:xfrm>
            <a:off x="817475" y="2383636"/>
            <a:ext cx="728594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rgbClr val="68AD28"/>
                </a:solidFill>
              </a:rPr>
              <a:t>Un unico percorso d’acquisto... </a:t>
            </a:r>
            <a:r>
              <a:rPr lang="it-IT" sz="1600" b="1" dirty="0" smtClean="0">
                <a:solidFill>
                  <a:srgbClr val="68AD28"/>
                </a:solidFill>
              </a:rPr>
              <a:t>ma </a:t>
            </a:r>
            <a:r>
              <a:rPr lang="it-IT" sz="1600" b="1" dirty="0">
                <a:solidFill>
                  <a:srgbClr val="68AD28"/>
                </a:solidFill>
              </a:rPr>
              <a:t>tanti vissuti diversi in funzione </a:t>
            </a:r>
          </a:p>
          <a:p>
            <a:pPr algn="ctr"/>
            <a:r>
              <a:rPr lang="it-IT" sz="1600" b="1" dirty="0">
                <a:solidFill>
                  <a:srgbClr val="68AD28"/>
                </a:solidFill>
              </a:rPr>
              <a:t>di chi sono e del bisogno che hanno!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034" y="1196194"/>
            <a:ext cx="1431039" cy="84178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4" y="1196194"/>
            <a:ext cx="1294249" cy="84178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77" y="1196194"/>
            <a:ext cx="1431039" cy="84178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672" y="1196194"/>
            <a:ext cx="1431039" cy="84178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89" y="1196194"/>
            <a:ext cx="1431039" cy="84178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380" y="1196194"/>
            <a:ext cx="1431039" cy="841788"/>
          </a:xfrm>
          <a:prstGeom prst="rect">
            <a:avLst/>
          </a:prstGeom>
        </p:spPr>
      </p:pic>
      <p:sp>
        <p:nvSpPr>
          <p:cNvPr id="46" name="CasellaDiTesto 45"/>
          <p:cNvSpPr txBox="1"/>
          <p:nvPr/>
        </p:nvSpPr>
        <p:spPr>
          <a:xfrm>
            <a:off x="964819" y="1386256"/>
            <a:ext cx="116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1C4543"/>
                </a:solidFill>
                <a:latin typeface="+mj-lt"/>
              </a:rPr>
              <a:t>Nascita </a:t>
            </a:r>
          </a:p>
          <a:p>
            <a:r>
              <a:rPr lang="it-IT" sz="1200" dirty="0">
                <a:solidFill>
                  <a:srgbClr val="1C4543"/>
                </a:solidFill>
                <a:latin typeface="+mj-lt"/>
              </a:rPr>
              <a:t>del bisogno</a:t>
            </a:r>
          </a:p>
        </p:txBody>
      </p:sp>
      <p:sp>
        <p:nvSpPr>
          <p:cNvPr id="47" name="CasellaDiTesto 46"/>
          <p:cNvSpPr txBox="1"/>
          <p:nvPr/>
        </p:nvSpPr>
        <p:spPr>
          <a:xfrm>
            <a:off x="2239805" y="1386256"/>
            <a:ext cx="1165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1C4543"/>
                </a:solidFill>
                <a:latin typeface="+mj-lt"/>
              </a:rPr>
              <a:t>Ricerca </a:t>
            </a:r>
          </a:p>
          <a:p>
            <a:r>
              <a:rPr lang="it-IT" sz="1200" dirty="0">
                <a:solidFill>
                  <a:srgbClr val="1C4543"/>
                </a:solidFill>
                <a:latin typeface="+mj-lt"/>
              </a:rPr>
              <a:t>di soluzioni</a:t>
            </a:r>
          </a:p>
        </p:txBody>
      </p:sp>
      <p:sp>
        <p:nvSpPr>
          <p:cNvPr id="48" name="CasellaDiTesto 47"/>
          <p:cNvSpPr txBox="1"/>
          <p:nvPr/>
        </p:nvSpPr>
        <p:spPr>
          <a:xfrm>
            <a:off x="3432809" y="1293923"/>
            <a:ext cx="11655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1C4543"/>
                </a:solidFill>
                <a:latin typeface="+mj-lt"/>
              </a:rPr>
              <a:t>Raccolta    </a:t>
            </a:r>
          </a:p>
          <a:p>
            <a:r>
              <a:rPr lang="it-IT" sz="1200" dirty="0">
                <a:solidFill>
                  <a:srgbClr val="1C4543"/>
                </a:solidFill>
                <a:latin typeface="+mj-lt"/>
              </a:rPr>
              <a:t>di consigli</a:t>
            </a:r>
          </a:p>
          <a:p>
            <a:r>
              <a:rPr lang="it-IT" sz="1200" dirty="0">
                <a:solidFill>
                  <a:srgbClr val="1C4543"/>
                </a:solidFill>
                <a:latin typeface="+mj-lt"/>
              </a:rPr>
              <a:t>e scelta </a:t>
            </a:r>
          </a:p>
        </p:txBody>
      </p:sp>
      <p:sp>
        <p:nvSpPr>
          <p:cNvPr id="49" name="CasellaDiTesto 48"/>
          <p:cNvSpPr txBox="1"/>
          <p:nvPr/>
        </p:nvSpPr>
        <p:spPr>
          <a:xfrm>
            <a:off x="4618795" y="1478589"/>
            <a:ext cx="1165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1C4543"/>
                </a:solidFill>
                <a:latin typeface="+mj-lt"/>
              </a:rPr>
              <a:t>Acquisto</a:t>
            </a:r>
          </a:p>
        </p:txBody>
      </p:sp>
      <p:sp>
        <p:nvSpPr>
          <p:cNvPr id="50" name="CasellaDiTesto 49"/>
          <p:cNvSpPr txBox="1"/>
          <p:nvPr/>
        </p:nvSpPr>
        <p:spPr>
          <a:xfrm>
            <a:off x="5886363" y="1478589"/>
            <a:ext cx="1165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1C4543"/>
                </a:solidFill>
                <a:latin typeface="+mj-lt"/>
              </a:rPr>
              <a:t>Installazione</a:t>
            </a:r>
          </a:p>
        </p:txBody>
      </p:sp>
      <p:sp>
        <p:nvSpPr>
          <p:cNvPr id="51" name="CasellaDiTesto 50"/>
          <p:cNvSpPr txBox="1"/>
          <p:nvPr/>
        </p:nvSpPr>
        <p:spPr>
          <a:xfrm>
            <a:off x="7131512" y="1478589"/>
            <a:ext cx="808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1C4543"/>
                </a:solidFill>
                <a:latin typeface="+mj-lt"/>
              </a:rPr>
              <a:t>Utilizzo</a:t>
            </a:r>
          </a:p>
        </p:txBody>
      </p:sp>
      <p:grpSp>
        <p:nvGrpSpPr>
          <p:cNvPr id="27" name="Shape 191"/>
          <p:cNvGrpSpPr/>
          <p:nvPr/>
        </p:nvGrpSpPr>
        <p:grpSpPr>
          <a:xfrm>
            <a:off x="906749" y="377068"/>
            <a:ext cx="214624" cy="214624"/>
            <a:chOff x="2594050" y="1631825"/>
            <a:chExt cx="439625" cy="439625"/>
          </a:xfrm>
        </p:grpSpPr>
        <p:sp>
          <p:nvSpPr>
            <p:cNvPr id="28" name="Shape 19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19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19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195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cxnSp>
        <p:nvCxnSpPr>
          <p:cNvPr id="32" name="Shape 24"/>
          <p:cNvCxnSpPr/>
          <p:nvPr/>
        </p:nvCxnSpPr>
        <p:spPr>
          <a:xfrm>
            <a:off x="0" y="50121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5"/>
          <p:cNvSpPr/>
          <p:nvPr/>
        </p:nvSpPr>
        <p:spPr>
          <a:xfrm>
            <a:off x="817475" y="298258"/>
            <a:ext cx="405899" cy="405899"/>
          </a:xfrm>
          <a:prstGeom prst="ellipse">
            <a:avLst/>
          </a:prstGeom>
          <a:solidFill>
            <a:srgbClr val="68AD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9" name="Shape 443"/>
          <p:cNvGrpSpPr/>
          <p:nvPr/>
        </p:nvGrpSpPr>
        <p:grpSpPr>
          <a:xfrm>
            <a:off x="908268" y="373148"/>
            <a:ext cx="226835" cy="258537"/>
            <a:chOff x="4630125" y="278900"/>
            <a:chExt cx="400675" cy="456675"/>
          </a:xfrm>
        </p:grpSpPr>
        <p:sp>
          <p:nvSpPr>
            <p:cNvPr id="52" name="Shape 444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445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44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447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40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8379" y="177731"/>
            <a:ext cx="719042" cy="607116"/>
          </a:xfrm>
          <a:prstGeom prst="rect">
            <a:avLst/>
          </a:prstGeom>
        </p:spPr>
      </p:pic>
      <p:cxnSp>
        <p:nvCxnSpPr>
          <p:cNvPr id="41" name="Shape 28"/>
          <p:cNvCxnSpPr/>
          <p:nvPr/>
        </p:nvCxnSpPr>
        <p:spPr>
          <a:xfrm>
            <a:off x="6672380" y="500822"/>
            <a:ext cx="1431039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" name="Shape 76"/>
          <p:cNvSpPr txBox="1">
            <a:spLocks/>
          </p:cNvSpPr>
          <p:nvPr/>
        </p:nvSpPr>
        <p:spPr>
          <a:xfrm>
            <a:off x="1381250" y="291764"/>
            <a:ext cx="6036691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it-IT" dirty="0" smtClean="0">
                <a:solidFill>
                  <a:srgbClr val="1C4543"/>
                </a:solidFill>
                <a:latin typeface="+mj-lt"/>
                <a:cs typeface="Arial"/>
              </a:rPr>
              <a:t>Abitanti che fanno un percorso d’acquisto</a:t>
            </a:r>
            <a:endParaRPr lang="it-IT" dirty="0">
              <a:solidFill>
                <a:srgbClr val="1C4543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435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Shape 191"/>
          <p:cNvGrpSpPr/>
          <p:nvPr/>
        </p:nvGrpSpPr>
        <p:grpSpPr>
          <a:xfrm>
            <a:off x="906749" y="377068"/>
            <a:ext cx="214624" cy="214624"/>
            <a:chOff x="2594050" y="1631825"/>
            <a:chExt cx="439625" cy="439625"/>
          </a:xfrm>
        </p:grpSpPr>
        <p:sp>
          <p:nvSpPr>
            <p:cNvPr id="192" name="Shape 19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</a:endParaRPr>
            </a:p>
          </p:txBody>
        </p:sp>
      </p:grpSp>
      <p:cxnSp>
        <p:nvCxnSpPr>
          <p:cNvPr id="44" name="Shape 24"/>
          <p:cNvCxnSpPr/>
          <p:nvPr/>
        </p:nvCxnSpPr>
        <p:spPr>
          <a:xfrm>
            <a:off x="0" y="501217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5" name="Shape 25"/>
          <p:cNvSpPr/>
          <p:nvPr/>
        </p:nvSpPr>
        <p:spPr>
          <a:xfrm>
            <a:off x="817475" y="298258"/>
            <a:ext cx="405899" cy="405899"/>
          </a:xfrm>
          <a:prstGeom prst="ellipse">
            <a:avLst/>
          </a:prstGeom>
          <a:solidFill>
            <a:srgbClr val="68AD2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+mj-lt"/>
            </a:endParaRPr>
          </a:p>
        </p:txBody>
      </p:sp>
      <p:grpSp>
        <p:nvGrpSpPr>
          <p:cNvPr id="63" name="Shape 578"/>
          <p:cNvGrpSpPr/>
          <p:nvPr/>
        </p:nvGrpSpPr>
        <p:grpSpPr>
          <a:xfrm>
            <a:off x="906340" y="388020"/>
            <a:ext cx="216533" cy="221072"/>
            <a:chOff x="3951850" y="2985350"/>
            <a:chExt cx="407950" cy="416500"/>
          </a:xfrm>
        </p:grpSpPr>
        <p:sp>
          <p:nvSpPr>
            <p:cNvPr id="67" name="Shape 579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</a:endParaRPr>
            </a:p>
          </p:txBody>
        </p:sp>
        <p:sp>
          <p:nvSpPr>
            <p:cNvPr id="70" name="Shape 58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</a:endParaRPr>
            </a:p>
          </p:txBody>
        </p:sp>
        <p:sp>
          <p:nvSpPr>
            <p:cNvPr id="71" name="Shape 58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</a:endParaRPr>
            </a:p>
          </p:txBody>
        </p:sp>
        <p:sp>
          <p:nvSpPr>
            <p:cNvPr id="72" name="Shape 58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93040" y="784845"/>
            <a:ext cx="4429760" cy="1232381"/>
            <a:chOff x="193040" y="784845"/>
            <a:chExt cx="4429760" cy="1232381"/>
          </a:xfrm>
        </p:grpSpPr>
        <p:sp>
          <p:nvSpPr>
            <p:cNvPr id="56" name="Rettangolo 33"/>
            <p:cNvSpPr/>
            <p:nvPr/>
          </p:nvSpPr>
          <p:spPr>
            <a:xfrm>
              <a:off x="1566084" y="795007"/>
              <a:ext cx="3056716" cy="1222219"/>
            </a:xfrm>
            <a:prstGeom prst="rect">
              <a:avLst/>
            </a:prstGeom>
            <a:solidFill>
              <a:srgbClr val="68A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1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93728" y="1143720"/>
              <a:ext cx="2153152" cy="539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t-IT" b="1" dirty="0">
                  <a:solidFill>
                    <a:schemeClr val="bg1"/>
                  </a:solidFill>
                  <a:latin typeface="+mj-lt"/>
                </a:rPr>
                <a:t>Single che vivono soli</a:t>
              </a:r>
              <a:endParaRPr lang="it-IT" sz="1100" b="1" dirty="0">
                <a:solidFill>
                  <a:schemeClr val="bg1"/>
                </a:solidFill>
                <a:latin typeface="+mj-lt"/>
              </a:endParaRPr>
            </a:p>
            <a:p>
              <a:pPr>
                <a:lnSpc>
                  <a:spcPct val="120000"/>
                </a:lnSpc>
              </a:pPr>
              <a:r>
                <a:rPr lang="it-IT" sz="1050" dirty="0">
                  <a:solidFill>
                    <a:schemeClr val="bg1"/>
                  </a:solidFill>
                  <a:latin typeface="+mj-lt"/>
                </a:rPr>
                <a:t>Sotto i 34 anni 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3040" y="1126041"/>
              <a:ext cx="1030334" cy="711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000" dirty="0">
                  <a:solidFill>
                    <a:srgbClr val="1C4543"/>
                  </a:solidFill>
                  <a:latin typeface="+mj-lt"/>
                </a:rPr>
                <a:t>4% </a:t>
              </a:r>
            </a:p>
            <a:p>
              <a:r>
                <a:rPr lang="it-IT" sz="1000" dirty="0">
                  <a:solidFill>
                    <a:srgbClr val="1C4543"/>
                  </a:solidFill>
                  <a:latin typeface="+mj-lt"/>
                </a:rPr>
                <a:t>in Italia</a:t>
              </a:r>
            </a:p>
          </p:txBody>
        </p:sp>
        <p:pic>
          <p:nvPicPr>
            <p:cNvPr id="107" name="Immagine 65"/>
            <p:cNvPicPr>
              <a:picLocks noChangeAspect="1"/>
            </p:cNvPicPr>
            <p:nvPr/>
          </p:nvPicPr>
          <p:blipFill rotWithShape="1">
            <a:blip r:embed="rId3"/>
            <a:srcRect t="8979" b="18467"/>
            <a:stretch/>
          </p:blipFill>
          <p:spPr>
            <a:xfrm>
              <a:off x="814719" y="784845"/>
              <a:ext cx="1279009" cy="1232381"/>
            </a:xfrm>
            <a:prstGeom prst="ellipse">
              <a:avLst/>
            </a:prstGeom>
            <a:ln w="38100">
              <a:noFill/>
            </a:ln>
          </p:spPr>
        </p:pic>
      </p:grpSp>
      <p:grpSp>
        <p:nvGrpSpPr>
          <p:cNvPr id="13" name="Group 12"/>
          <p:cNvGrpSpPr/>
          <p:nvPr/>
        </p:nvGrpSpPr>
        <p:grpSpPr>
          <a:xfrm>
            <a:off x="193040" y="2095487"/>
            <a:ext cx="6472688" cy="1287828"/>
            <a:chOff x="193040" y="2095487"/>
            <a:chExt cx="6472688" cy="1287828"/>
          </a:xfrm>
        </p:grpSpPr>
        <p:sp>
          <p:nvSpPr>
            <p:cNvPr id="73" name="Rettangolo 33"/>
            <p:cNvSpPr/>
            <p:nvPr/>
          </p:nvSpPr>
          <p:spPr>
            <a:xfrm>
              <a:off x="1566084" y="2105647"/>
              <a:ext cx="3056716" cy="1277668"/>
            </a:xfrm>
            <a:prstGeom prst="rect">
              <a:avLst/>
            </a:prstGeom>
            <a:solidFill>
              <a:srgbClr val="68A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1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093728" y="2225311"/>
              <a:ext cx="4572000" cy="105644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t-IT" b="1" dirty="0">
                  <a:solidFill>
                    <a:schemeClr val="bg1"/>
                  </a:solidFill>
                  <a:latin typeface="+mj-lt"/>
                </a:rPr>
                <a:t>Famiglie che vivono </a:t>
              </a:r>
            </a:p>
            <a:p>
              <a:pPr>
                <a:lnSpc>
                  <a:spcPct val="120000"/>
                </a:lnSpc>
              </a:pPr>
              <a:r>
                <a:rPr lang="it-IT" b="1" dirty="0">
                  <a:solidFill>
                    <a:schemeClr val="bg1"/>
                  </a:solidFill>
                  <a:latin typeface="+mj-lt"/>
                </a:rPr>
                <a:t>in appartamento </a:t>
              </a:r>
            </a:p>
            <a:p>
              <a:pPr>
                <a:lnSpc>
                  <a:spcPct val="120000"/>
                </a:lnSpc>
              </a:pPr>
              <a:r>
                <a:rPr lang="it-IT" b="1" dirty="0">
                  <a:solidFill>
                    <a:schemeClr val="bg1"/>
                  </a:solidFill>
                  <a:latin typeface="+mj-lt"/>
                </a:rPr>
                <a:t>o villetta</a:t>
              </a:r>
            </a:p>
            <a:p>
              <a:pPr>
                <a:lnSpc>
                  <a:spcPct val="120000"/>
                </a:lnSpc>
              </a:pPr>
              <a:r>
                <a:rPr lang="it-IT" sz="1050" dirty="0">
                  <a:solidFill>
                    <a:schemeClr val="bg1"/>
                  </a:solidFill>
                  <a:latin typeface="+mj-lt"/>
                </a:rPr>
                <a:t>35-54 anni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93040" y="2396041"/>
              <a:ext cx="1030334" cy="711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000" dirty="0">
                  <a:solidFill>
                    <a:srgbClr val="1C4543"/>
                  </a:solidFill>
                  <a:latin typeface="+mj-lt"/>
                </a:rPr>
                <a:t>36% </a:t>
              </a:r>
            </a:p>
            <a:p>
              <a:r>
                <a:rPr lang="it-IT" sz="1000" dirty="0">
                  <a:solidFill>
                    <a:srgbClr val="1C4543"/>
                  </a:solidFill>
                  <a:latin typeface="+mj-lt"/>
                </a:rPr>
                <a:t>in Italia</a:t>
              </a:r>
            </a:p>
          </p:txBody>
        </p:sp>
        <p:pic>
          <p:nvPicPr>
            <p:cNvPr id="110" name="Immagine 64"/>
            <p:cNvPicPr>
              <a:picLocks noChangeAspect="1"/>
            </p:cNvPicPr>
            <p:nvPr/>
          </p:nvPicPr>
          <p:blipFill rotWithShape="1">
            <a:blip r:embed="rId4"/>
            <a:srcRect l="15909" t="15332" r="39181" b="516"/>
            <a:stretch/>
          </p:blipFill>
          <p:spPr>
            <a:xfrm>
              <a:off x="814719" y="2095487"/>
              <a:ext cx="1279009" cy="1287828"/>
            </a:xfrm>
            <a:prstGeom prst="ellipse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193040" y="3422675"/>
            <a:ext cx="4429760" cy="1332241"/>
            <a:chOff x="193040" y="3422675"/>
            <a:chExt cx="4429760" cy="1332241"/>
          </a:xfrm>
        </p:grpSpPr>
        <p:sp>
          <p:nvSpPr>
            <p:cNvPr id="89" name="Rettangolo 33"/>
            <p:cNvSpPr/>
            <p:nvPr/>
          </p:nvSpPr>
          <p:spPr>
            <a:xfrm>
              <a:off x="1566084" y="3467088"/>
              <a:ext cx="3056716" cy="1277668"/>
            </a:xfrm>
            <a:prstGeom prst="rect">
              <a:avLst/>
            </a:prstGeom>
            <a:solidFill>
              <a:srgbClr val="68A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1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093728" y="3546111"/>
              <a:ext cx="2437632" cy="1056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it-IT" b="1" dirty="0">
                  <a:solidFill>
                    <a:schemeClr val="bg1"/>
                  </a:solidFill>
                  <a:latin typeface="+mj-lt"/>
                </a:rPr>
                <a:t>Coppie mature che vivono </a:t>
              </a:r>
            </a:p>
            <a:p>
              <a:pPr>
                <a:lnSpc>
                  <a:spcPct val="120000"/>
                </a:lnSpc>
              </a:pPr>
              <a:r>
                <a:rPr lang="it-IT" b="1" dirty="0">
                  <a:solidFill>
                    <a:schemeClr val="bg1"/>
                  </a:solidFill>
                  <a:latin typeface="+mj-lt"/>
                </a:rPr>
                <a:t>in appartamento </a:t>
              </a:r>
            </a:p>
            <a:p>
              <a:pPr>
                <a:lnSpc>
                  <a:spcPct val="120000"/>
                </a:lnSpc>
              </a:pPr>
              <a:r>
                <a:rPr lang="it-IT" b="1" dirty="0">
                  <a:solidFill>
                    <a:schemeClr val="bg1"/>
                  </a:solidFill>
                  <a:latin typeface="+mj-lt"/>
                </a:rPr>
                <a:t>o villetta </a:t>
              </a:r>
            </a:p>
            <a:p>
              <a:pPr>
                <a:lnSpc>
                  <a:spcPct val="120000"/>
                </a:lnSpc>
              </a:pPr>
              <a:r>
                <a:rPr lang="it-IT" sz="1050" dirty="0">
                  <a:solidFill>
                    <a:schemeClr val="bg1"/>
                  </a:solidFill>
                  <a:latin typeface="+mj-lt"/>
                </a:rPr>
                <a:t>Oltre i 54 anni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93040" y="3727001"/>
              <a:ext cx="1030334" cy="711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000" dirty="0">
                  <a:solidFill>
                    <a:srgbClr val="1C4543"/>
                  </a:solidFill>
                  <a:latin typeface="+mj-lt"/>
                </a:rPr>
                <a:t>23% </a:t>
              </a:r>
            </a:p>
            <a:p>
              <a:r>
                <a:rPr lang="it-IT" sz="1000" dirty="0">
                  <a:solidFill>
                    <a:srgbClr val="1C4543"/>
                  </a:solidFill>
                  <a:latin typeface="+mj-lt"/>
                </a:rPr>
                <a:t>in Italia</a:t>
              </a:r>
            </a:p>
          </p:txBody>
        </p:sp>
        <p:pic>
          <p:nvPicPr>
            <p:cNvPr id="111" name="Immagine 57"/>
            <p:cNvPicPr>
              <a:picLocks noChangeAspect="1"/>
            </p:cNvPicPr>
            <p:nvPr/>
          </p:nvPicPr>
          <p:blipFill rotWithShape="1">
            <a:blip r:embed="rId5"/>
            <a:srcRect l="16414" r="18231"/>
            <a:stretch/>
          </p:blipFill>
          <p:spPr>
            <a:xfrm>
              <a:off x="773109" y="3422675"/>
              <a:ext cx="1320619" cy="1332241"/>
            </a:xfrm>
            <a:prstGeom prst="ellipse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705524" y="779537"/>
            <a:ext cx="4281897" cy="1268169"/>
            <a:chOff x="4705524" y="779537"/>
            <a:chExt cx="4281897" cy="1268169"/>
          </a:xfrm>
        </p:grpSpPr>
        <p:sp>
          <p:nvSpPr>
            <p:cNvPr id="96" name="Rettangolo 33"/>
            <p:cNvSpPr/>
            <p:nvPr/>
          </p:nvSpPr>
          <p:spPr>
            <a:xfrm>
              <a:off x="4705524" y="795007"/>
              <a:ext cx="3056716" cy="1222219"/>
            </a:xfrm>
            <a:prstGeom prst="rect">
              <a:avLst/>
            </a:prstGeom>
            <a:solidFill>
              <a:srgbClr val="68AD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100" b="1" i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969584" y="910040"/>
              <a:ext cx="2153152" cy="927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it-IT" b="1" dirty="0">
                  <a:solidFill>
                    <a:schemeClr val="bg1"/>
                  </a:solidFill>
                  <a:latin typeface="+mj-lt"/>
                </a:rPr>
                <a:t>Small Business</a:t>
              </a:r>
              <a:endParaRPr lang="it-IT" sz="1100" b="1" dirty="0">
                <a:solidFill>
                  <a:schemeClr val="bg1"/>
                </a:solidFill>
                <a:latin typeface="+mj-lt"/>
              </a:endParaRPr>
            </a:p>
            <a:p>
              <a:pPr algn="r">
                <a:lnSpc>
                  <a:spcPct val="120000"/>
                </a:lnSpc>
              </a:pPr>
              <a:r>
                <a:rPr lang="it-IT" sz="1050" dirty="0">
                  <a:solidFill>
                    <a:schemeClr val="bg1"/>
                  </a:solidFill>
                  <a:latin typeface="+mj-lt"/>
                </a:rPr>
                <a:t>Liberi professionisti, titolari </a:t>
              </a:r>
            </a:p>
            <a:p>
              <a:pPr algn="r">
                <a:lnSpc>
                  <a:spcPct val="120000"/>
                </a:lnSpc>
              </a:pPr>
              <a:r>
                <a:rPr lang="it-IT" sz="1050" dirty="0">
                  <a:solidFill>
                    <a:schemeClr val="bg1"/>
                  </a:solidFill>
                  <a:latin typeface="+mj-lt"/>
                </a:rPr>
                <a:t>di B&amp;B e Hotel, ristoratori, estetisti/parrucchieri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957087" y="1126041"/>
              <a:ext cx="1030334" cy="711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it-IT" sz="1000" dirty="0">
                  <a:solidFill>
                    <a:srgbClr val="1C4543"/>
                  </a:solidFill>
                  <a:latin typeface="+mj-lt"/>
                </a:rPr>
                <a:t>17% </a:t>
              </a:r>
            </a:p>
            <a:p>
              <a:pPr algn="r"/>
              <a:r>
                <a:rPr lang="it-IT" sz="1000" dirty="0">
                  <a:solidFill>
                    <a:srgbClr val="1C4543"/>
                  </a:solidFill>
                  <a:latin typeface="+mj-lt"/>
                </a:rPr>
                <a:t>in Italia</a:t>
              </a:r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2736" y="779537"/>
              <a:ext cx="1279008" cy="1268169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05524" y="3467088"/>
            <a:ext cx="4281897" cy="1287365"/>
            <a:chOff x="4705524" y="3467088"/>
            <a:chExt cx="4281897" cy="1287365"/>
          </a:xfrm>
        </p:grpSpPr>
        <p:sp>
          <p:nvSpPr>
            <p:cNvPr id="116" name="Rectangle 115"/>
            <p:cNvSpPr/>
            <p:nvPr/>
          </p:nvSpPr>
          <p:spPr>
            <a:xfrm>
              <a:off x="7957087" y="3799196"/>
              <a:ext cx="1030334" cy="711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it-IT" sz="1000" dirty="0">
                <a:solidFill>
                  <a:srgbClr val="1C4543"/>
                </a:solidFill>
                <a:latin typeface="+mj-lt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705524" y="3467088"/>
              <a:ext cx="3696219" cy="1287365"/>
              <a:chOff x="4705524" y="3467088"/>
              <a:chExt cx="3696219" cy="1287365"/>
            </a:xfrm>
          </p:grpSpPr>
          <p:sp>
            <p:nvSpPr>
              <p:cNvPr id="102" name="Rettangolo 33"/>
              <p:cNvSpPr/>
              <p:nvPr/>
            </p:nvSpPr>
            <p:spPr>
              <a:xfrm>
                <a:off x="4705524" y="3467088"/>
                <a:ext cx="3056716" cy="1277668"/>
              </a:xfrm>
              <a:prstGeom prst="rect">
                <a:avLst/>
              </a:prstGeom>
              <a:solidFill>
                <a:srgbClr val="68AD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 b="1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pic>
            <p:nvPicPr>
              <p:cNvPr id="121" name="Picture 120" descr="Schermata 2016-09-15 alle 11.17.15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18" r="23380"/>
              <a:stretch/>
            </p:blipFill>
            <p:spPr>
              <a:xfrm>
                <a:off x="7107694" y="3471732"/>
                <a:ext cx="1294049" cy="1282721"/>
              </a:xfrm>
              <a:prstGeom prst="ellipse">
                <a:avLst/>
              </a:prstGeom>
            </p:spPr>
          </p:pic>
          <p:sp>
            <p:nvSpPr>
              <p:cNvPr id="124" name="Rectangle 123"/>
              <p:cNvSpPr/>
              <p:nvPr/>
            </p:nvSpPr>
            <p:spPr>
              <a:xfrm>
                <a:off x="4969584" y="3944408"/>
                <a:ext cx="215315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b="1" dirty="0">
                    <a:solidFill>
                      <a:schemeClr val="bg1"/>
                    </a:solidFill>
                    <a:latin typeface="+mj-lt"/>
                  </a:rPr>
                  <a:t>«Noi»…i collaboratori</a:t>
                </a:r>
                <a:endParaRPr lang="it-IT" sz="1050" b="1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</p:grpSp>
      <p:grpSp>
        <p:nvGrpSpPr>
          <p:cNvPr id="2" name="Gruppo 1"/>
          <p:cNvGrpSpPr/>
          <p:nvPr/>
        </p:nvGrpSpPr>
        <p:grpSpPr>
          <a:xfrm>
            <a:off x="4705524" y="2130510"/>
            <a:ext cx="4281897" cy="1277668"/>
            <a:chOff x="4705524" y="2130510"/>
            <a:chExt cx="4281897" cy="1277668"/>
          </a:xfrm>
        </p:grpSpPr>
        <p:grpSp>
          <p:nvGrpSpPr>
            <p:cNvPr id="17" name="Group 16"/>
            <p:cNvGrpSpPr/>
            <p:nvPr/>
          </p:nvGrpSpPr>
          <p:grpSpPr>
            <a:xfrm>
              <a:off x="4705524" y="2130510"/>
              <a:ext cx="4281897" cy="1277668"/>
              <a:chOff x="4705524" y="2105647"/>
              <a:chExt cx="4281897" cy="1277668"/>
            </a:xfrm>
          </p:grpSpPr>
          <p:sp>
            <p:nvSpPr>
              <p:cNvPr id="101" name="Rettangolo 33"/>
              <p:cNvSpPr/>
              <p:nvPr/>
            </p:nvSpPr>
            <p:spPr>
              <a:xfrm>
                <a:off x="4705524" y="2105647"/>
                <a:ext cx="3056716" cy="1277668"/>
              </a:xfrm>
              <a:prstGeom prst="rect">
                <a:avLst/>
              </a:prstGeom>
              <a:solidFill>
                <a:srgbClr val="68AD2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100" b="1" i="1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7957087" y="2453427"/>
                <a:ext cx="1030334" cy="71117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it-IT" sz="1000" dirty="0">
                    <a:solidFill>
                      <a:srgbClr val="1C4543"/>
                    </a:solidFill>
                    <a:latin typeface="+mj-lt"/>
                  </a:rPr>
                  <a:t>19% </a:t>
                </a:r>
              </a:p>
              <a:p>
                <a:pPr algn="r"/>
                <a:r>
                  <a:rPr lang="it-IT" sz="1000" dirty="0">
                    <a:solidFill>
                      <a:srgbClr val="1C4543"/>
                    </a:solidFill>
                    <a:latin typeface="+mj-lt"/>
                  </a:rPr>
                  <a:t>in Italia</a:t>
                </a:r>
              </a:p>
            </p:txBody>
          </p:sp>
          <p:pic>
            <p:nvPicPr>
              <p:cNvPr id="119" name="Immagine 59"/>
              <p:cNvPicPr>
                <a:picLocks noChangeAspect="1"/>
              </p:cNvPicPr>
              <p:nvPr/>
            </p:nvPicPr>
            <p:blipFill rotWithShape="1">
              <a:blip r:embed="rId8"/>
              <a:srcRect l="13831"/>
              <a:stretch/>
            </p:blipFill>
            <p:spPr>
              <a:xfrm>
                <a:off x="7116286" y="2172126"/>
                <a:ext cx="978429" cy="970524"/>
              </a:xfrm>
              <a:prstGeom prst="ellipse">
                <a:avLst/>
              </a:prstGeom>
              <a:ln w="38100">
                <a:noFill/>
              </a:ln>
            </p:spPr>
          </p:pic>
          <p:sp>
            <p:nvSpPr>
              <p:cNvPr id="122" name="Rectangle 121"/>
              <p:cNvSpPr/>
              <p:nvPr/>
            </p:nvSpPr>
            <p:spPr>
              <a:xfrm>
                <a:off x="4969584" y="2572808"/>
                <a:ext cx="215315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it-IT" b="1" dirty="0">
                    <a:solidFill>
                      <a:schemeClr val="bg1"/>
                    </a:solidFill>
                    <a:latin typeface="+mj-lt"/>
                  </a:rPr>
                  <a:t>Artigiani + </a:t>
                </a:r>
                <a:r>
                  <a:rPr lang="it-IT" b="1" dirty="0" err="1">
                    <a:solidFill>
                      <a:schemeClr val="bg1"/>
                    </a:solidFill>
                    <a:latin typeface="+mj-lt"/>
                  </a:rPr>
                  <a:t>Influencer</a:t>
                </a:r>
                <a:endParaRPr lang="it-IT" sz="1050" b="1" i="1" dirty="0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2050" name="Immagine 1" descr="Risultati immagini per architetto al lavoro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7" t="-873" r="16214" b="873"/>
            <a:stretch/>
          </p:blipFill>
          <p:spPr bwMode="auto">
            <a:xfrm>
              <a:off x="7499283" y="2779901"/>
              <a:ext cx="663536" cy="603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68379" y="177731"/>
            <a:ext cx="719042" cy="607116"/>
          </a:xfrm>
          <a:prstGeom prst="rect">
            <a:avLst/>
          </a:prstGeom>
        </p:spPr>
      </p:pic>
      <p:cxnSp>
        <p:nvCxnSpPr>
          <p:cNvPr id="54" name="Shape 28"/>
          <p:cNvCxnSpPr/>
          <p:nvPr/>
        </p:nvCxnSpPr>
        <p:spPr>
          <a:xfrm>
            <a:off x="7762240" y="500822"/>
            <a:ext cx="341179" cy="0"/>
          </a:xfrm>
          <a:prstGeom prst="straightConnector1">
            <a:avLst/>
          </a:prstGeom>
          <a:noFill/>
          <a:ln w="9525" cap="flat" cmpd="sng">
            <a:solidFill>
              <a:srgbClr val="1C454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76"/>
          <p:cNvSpPr txBox="1">
            <a:spLocks/>
          </p:cNvSpPr>
          <p:nvPr/>
        </p:nvSpPr>
        <p:spPr>
          <a:xfrm>
            <a:off x="1381250" y="291764"/>
            <a:ext cx="6501055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r>
              <a:rPr lang="it-IT" sz="1800" dirty="0" smtClean="0">
                <a:solidFill>
                  <a:srgbClr val="1C4543"/>
                </a:solidFill>
                <a:latin typeface="+mj-lt"/>
                <a:cs typeface="Arial"/>
              </a:rPr>
              <a:t>I target abitanti rilevanti e prioritari? I privati ma non solo</a:t>
            </a:r>
            <a:endParaRPr lang="it-IT" sz="1800" dirty="0">
              <a:solidFill>
                <a:srgbClr val="1C4543"/>
              </a:solidFill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14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0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Il posizionamento di Leroy Merlin Italia&amp;quot;&quot;/&gt;&lt;property id=&quot;20307&quot; value=&quot;256&quot;/&gt;&lt;/object&gt;&lt;object type=&quot;3&quot; unique_id=&quot;10004&quot;&gt;&lt;property id=&quot;20148&quot; value=&quot;5&quot;/&gt;&lt;property id=&quot;20300&quot; value=&quot;Slide 2&quot;/&gt;&lt;property id=&quot;20307&quot; value=&quot;297&quot;/&gt;&lt;/object&gt;&lt;object type=&quot;3&quot; unique_id=&quot;10005&quot;&gt;&lt;property id=&quot;20148&quot; value=&quot;5&quot;/&gt;&lt;property id=&quot;20300&quot; value=&quot;Slide 3&quot;/&gt;&lt;property id=&quot;20307&quot; value=&quot;295&quot;/&gt;&lt;/object&gt;&lt;object type=&quot;3&quot; unique_id=&quot;10006&quot;&gt;&lt;property id=&quot;20148&quot; value=&quot;5&quot;/&gt;&lt;property id=&quot;20300&quot; value=&quot;Slide 4&quot;/&gt;&lt;property id=&quot;20307&quot; value=&quot;300&quot;/&gt;&lt;/object&gt;&lt;object type=&quot;3&quot; unique_id=&quot;10007&quot;&gt;&lt;property id=&quot;20148&quot; value=&quot;5&quot;/&gt;&lt;property id=&quot;20300&quot; value=&quot;Slide 5&quot;/&gt;&lt;property id=&quot;20307&quot; value=&quot;337&quot;/&gt;&lt;/object&gt;&lt;object type=&quot;3&quot; unique_id=&quot;10008&quot;&gt;&lt;property id=&quot;20148&quot; value=&quot;5&quot;/&gt;&lt;property id=&quot;20300&quot; value=&quot;Slide 6&quot;/&gt;&lt;property id=&quot;20307&quot; value=&quot;385&quot;/&gt;&lt;/object&gt;&lt;object type=&quot;3&quot; unique_id=&quot;10009&quot;&gt;&lt;property id=&quot;20148&quot; value=&quot;5&quot;/&gt;&lt;property id=&quot;20300&quot; value=&quot;Slide 7&quot;/&gt;&lt;property id=&quot;20307&quot; value=&quot;315&quot;/&gt;&lt;/object&gt;&lt;object type=&quot;3&quot; unique_id=&quot;10010&quot;&gt;&lt;property id=&quot;20148&quot; value=&quot;5&quot;/&gt;&lt;property id=&quot;20300&quot; value=&quot;Slide 8&quot;/&gt;&lt;property id=&quot;20307&quot; value=&quot;338&quot;/&gt;&lt;/object&gt;&lt;object type=&quot;3&quot; unique_id=&quot;10011&quot;&gt;&lt;property id=&quot;20148&quot; value=&quot;5&quot;/&gt;&lt;property id=&quot;20300&quot; value=&quot;Slide 9&quot;/&gt;&lt;property id=&quot;20307&quot; value=&quot;318&quot;/&gt;&lt;/object&gt;&lt;object type=&quot;3&quot; unique_id=&quot;10012&quot;&gt;&lt;property id=&quot;20148&quot; value=&quot;5&quot;/&gt;&lt;property id=&quot;20300&quot; value=&quot;Slide 10&quot;/&gt;&lt;property id=&quot;20307&quot; value=&quot;353&quot;/&gt;&lt;/object&gt;&lt;object type=&quot;3&quot; unique_id=&quot;10013&quot;&gt;&lt;property id=&quot;20148&quot; value=&quot;5&quot;/&gt;&lt;property id=&quot;20300&quot; value=&quot;Slide 11&quot;/&gt;&lt;property id=&quot;20307&quot; value=&quot;354&quot;/&gt;&lt;/object&gt;&lt;object type=&quot;3&quot; unique_id=&quot;10014&quot;&gt;&lt;property id=&quot;20148&quot; value=&quot;5&quot;/&gt;&lt;property id=&quot;20300&quot; value=&quot;Slide 12&quot;/&gt;&lt;property id=&quot;20307&quot; value=&quot;355&quot;/&gt;&lt;/object&gt;&lt;object type=&quot;3&quot; unique_id=&quot;10015&quot;&gt;&lt;property id=&quot;20148&quot; value=&quot;5&quot;/&gt;&lt;property id=&quot;20300&quot; value=&quot;Slide 13&quot;/&gt;&lt;property id=&quot;20307&quot; value=&quot;357&quot;/&gt;&lt;/object&gt;&lt;object type=&quot;3&quot; unique_id=&quot;10016&quot;&gt;&lt;property id=&quot;20148&quot; value=&quot;5&quot;/&gt;&lt;property id=&quot;20300&quot; value=&quot;Slide 14&quot;/&gt;&lt;property id=&quot;20307&quot; value=&quot;359&quot;/&gt;&lt;/object&gt;&lt;object type=&quot;3&quot; unique_id=&quot;10017&quot;&gt;&lt;property id=&quot;20148&quot; value=&quot;5&quot;/&gt;&lt;property id=&quot;20300&quot; value=&quot;Slide 15&quot;/&gt;&lt;property id=&quot;20307&quot; value=&quot;360&quot;/&gt;&lt;/object&gt;&lt;object type=&quot;3&quot; unique_id=&quot;10018&quot;&gt;&lt;property id=&quot;20148&quot; value=&quot;5&quot;/&gt;&lt;property id=&quot;20300&quot; value=&quot;Slide 16&quot;/&gt;&lt;property id=&quot;20307&quot; value=&quot;361&quot;/&gt;&lt;/object&gt;&lt;object type=&quot;3&quot; unique_id=&quot;10019&quot;&gt;&lt;property id=&quot;20148&quot; value=&quot;5&quot;/&gt;&lt;property id=&quot;20300&quot; value=&quot;Slide 17&quot;/&gt;&lt;property id=&quot;20307&quot; value=&quot;347&quot;/&gt;&lt;/object&gt;&lt;object type=&quot;3&quot; unique_id=&quot;10020&quot;&gt;&lt;property id=&quot;20148&quot; value=&quot;5&quot;/&gt;&lt;property id=&quot;20300&quot; value=&quot;Slide 18&quot;/&gt;&lt;property id=&quot;20307&quot; value=&quot;349&quot;/&gt;&lt;/object&gt;&lt;object type=&quot;3&quot; unique_id=&quot;10021&quot;&gt;&lt;property id=&quot;20148&quot; value=&quot;5&quot;/&gt;&lt;property id=&quot;20300&quot; value=&quot;Slide 19&quot;/&gt;&lt;property id=&quot;20307&quot; value=&quot;348&quot;/&gt;&lt;/object&gt;&lt;object type=&quot;3&quot; unique_id=&quot;10022&quot;&gt;&lt;property id=&quot;20148&quot; value=&quot;5&quot;/&gt;&lt;property id=&quot;20300&quot; value=&quot;Slide 20&quot;/&gt;&lt;property id=&quot;20307&quot; value=&quot;350&quot;/&gt;&lt;/object&gt;&lt;object type=&quot;3&quot; unique_id=&quot;10023&quot;&gt;&lt;property id=&quot;20148&quot; value=&quot;5&quot;/&gt;&lt;property id=&quot;20300&quot; value=&quot;Slide 21&quot;/&gt;&lt;property id=&quot;20307&quot; value=&quot;370&quot;/&gt;&lt;/object&gt;&lt;object type=&quot;3&quot; unique_id=&quot;10024&quot;&gt;&lt;property id=&quot;20148&quot; value=&quot;5&quot;/&gt;&lt;property id=&quot;20300&quot; value=&quot;Slide 22&quot;/&gt;&lt;property id=&quot;20307&quot; value=&quot;351&quot;/&gt;&lt;/object&gt;&lt;object type=&quot;3&quot; unique_id=&quot;10025&quot;&gt;&lt;property id=&quot;20148&quot; value=&quot;5&quot;/&gt;&lt;property id=&quot;20300&quot; value=&quot;Slide 23&quot;/&gt;&lt;property id=&quot;20307&quot; value=&quot;372&quot;/&gt;&lt;/object&gt;&lt;object type=&quot;3&quot; unique_id=&quot;10026&quot;&gt;&lt;property id=&quot;20148&quot; value=&quot;5&quot;/&gt;&lt;property id=&quot;20300&quot; value=&quot;Slide 24&quot;/&gt;&lt;property id=&quot;20307&quot; value=&quot;373&quot;/&gt;&lt;/object&gt;&lt;object type=&quot;3&quot; unique_id=&quot;10027&quot;&gt;&lt;property id=&quot;20148&quot; value=&quot;5&quot;/&gt;&lt;property id=&quot;20300&quot; value=&quot;Slide 25&quot;/&gt;&lt;property id=&quot;20307&quot; value=&quot;371&quot;/&gt;&lt;/object&gt;&lt;object type=&quot;3&quot; unique_id=&quot;10028&quot;&gt;&lt;property id=&quot;20148&quot; value=&quot;5&quot;/&gt;&lt;property id=&quot;20300&quot; value=&quot;Slide 26&quot;/&gt;&lt;property id=&quot;20307&quot; value=&quot;375&quot;/&gt;&lt;/object&gt;&lt;object type=&quot;3&quot; unique_id=&quot;10029&quot;&gt;&lt;property id=&quot;20148&quot; value=&quot;5&quot;/&gt;&lt;property id=&quot;20300&quot; value=&quot;Slide 27&quot;/&gt;&lt;property id=&quot;20307&quot; value=&quot;377&quot;/&gt;&lt;/object&gt;&lt;object type=&quot;3&quot; unique_id=&quot;10030&quot;&gt;&lt;property id=&quot;20148&quot; value=&quot;5&quot;/&gt;&lt;property id=&quot;20300&quot; value=&quot;Slide 28&quot;/&gt;&lt;property id=&quot;20307&quot; value=&quot;378&quot;/&gt;&lt;/object&gt;&lt;object type=&quot;3&quot; unique_id=&quot;10031&quot;&gt;&lt;property id=&quot;20148&quot; value=&quot;5&quot;/&gt;&lt;property id=&quot;20300&quot; value=&quot;Slide 29&quot;/&gt;&lt;property id=&quot;20307&quot; value=&quot;379&quot;/&gt;&lt;/object&gt;&lt;object type=&quot;3&quot; unique_id=&quot;10032&quot;&gt;&lt;property id=&quot;20148&quot; value=&quot;5&quot;/&gt;&lt;property id=&quot;20300&quot; value=&quot;Slide 30&quot;/&gt;&lt;property id=&quot;20307&quot; value=&quot;380&quot;/&gt;&lt;/object&gt;&lt;object type=&quot;3&quot; unique_id=&quot;10033&quot;&gt;&lt;property id=&quot;20148&quot; value=&quot;5&quot;/&gt;&lt;property id=&quot;20300&quot; value=&quot;Slide 31&quot;/&gt;&lt;property id=&quot;20307&quot; value=&quot;381&quot;/&gt;&lt;/object&gt;&lt;object type=&quot;3&quot; unique_id=&quot;10034&quot;&gt;&lt;property id=&quot;20148&quot; value=&quot;5&quot;/&gt;&lt;property id=&quot;20300&quot; value=&quot;Slide 32&quot;/&gt;&lt;property id=&quot;20307&quot; value=&quot;382&quot;/&gt;&lt;/object&gt;&lt;object type=&quot;3&quot; unique_id=&quot;10035&quot;&gt;&lt;property id=&quot;20148&quot; value=&quot;5&quot;/&gt;&lt;property id=&quot;20300&quot; value=&quot;Slide 33&quot;/&gt;&lt;property id=&quot;20307&quot; value=&quot;376&quot;/&gt;&lt;/object&gt;&lt;object type=&quot;3&quot; unique_id=&quot;10036&quot;&gt;&lt;property id=&quot;20148&quot; value=&quot;5&quot;/&gt;&lt;property id=&quot;20300&quot; value=&quot;Slide 34&quot;/&gt;&lt;property id=&quot;20307&quot; value=&quot;383&quot;/&gt;&lt;/object&gt;&lt;object type=&quot;3&quot; unique_id=&quot;22965&quot;&gt;&lt;property id=&quot;20148&quot; value=&quot;5&quot;/&gt;&lt;property id=&quot;20300&quot; value=&quot;Slide 35 - &amp;quot;Grazie!&amp;quot;&quot;/&gt;&lt;property id=&quot;20307&quot; value=&quot;386&quot;/&gt;&lt;/object&gt;&lt;/object&gt;&lt;object type=&quot;8&quot; unique_id=&quot;1008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3DD477E8BABD24F8EC7FE80D0FD040E" ma:contentTypeVersion="2" ma:contentTypeDescription="Creare un nuovo documento." ma:contentTypeScope="" ma:versionID="db8f2e3356001ff1eb59168d684a4ae8">
  <xsd:schema xmlns:xsd="http://www.w3.org/2001/XMLSchema" xmlns:xs="http://www.w3.org/2001/XMLSchema" xmlns:p="http://schemas.microsoft.com/office/2006/metadata/properties" xmlns:ns2="0ebcda10-cf73-4b33-a85b-6350ac7f8d1e" targetNamespace="http://schemas.microsoft.com/office/2006/metadata/properties" ma:root="true" ma:fieldsID="3f157e3c6c673a0c57aee34db2b3499a" ns2:_="">
    <xsd:import namespace="0ebcda10-cf73-4b33-a85b-6350ac7f8d1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bcda10-cf73-4b33-a85b-6350ac7f8d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D3F3EE-360F-41AB-8558-8E813C1677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bcda10-cf73-4b33-a85b-6350ac7f8d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472234-63A8-4F1B-BCC1-6F4584AC42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0C8923-27FA-471C-913D-147A8942B096}">
  <ds:schemaRefs>
    <ds:schemaRef ds:uri="http://purl.org/dc/elements/1.1/"/>
    <ds:schemaRef ds:uri="0ebcda10-cf73-4b33-a85b-6350ac7f8d1e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5334</TotalTime>
  <Words>202</Words>
  <Application>Microsoft Office PowerPoint</Application>
  <PresentationFormat>Presentazione su schermo (16:9)</PresentationFormat>
  <Paragraphs>63</Paragraphs>
  <Slides>7</Slides>
  <Notes>5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Helvetica Light</vt:lpstr>
      <vt:lpstr>Lora</vt:lpstr>
      <vt:lpstr>Quattrocento Sans</vt:lpstr>
      <vt:lpstr>Viola template</vt:lpstr>
      <vt:lpstr>Acrobat Document</vt:lpstr>
      <vt:lpstr>Il posizionamento di Leroy Merlin Italia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 della presentazione</dc:title>
  <dc:creator>Laura Borghini</dc:creator>
  <cp:lastModifiedBy>Giambattista Cerri</cp:lastModifiedBy>
  <cp:revision>458</cp:revision>
  <cp:lastPrinted>2016-09-16T16:33:51Z</cp:lastPrinted>
  <dcterms:modified xsi:type="dcterms:W3CDTF">2018-06-08T23:59:25Z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0x01010063DD477E8BABD24F8EC7FE80D0FD040E</vt:lpwstr>
  </property>
</Properties>
</file>